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801600" cy="9601200" type="A3"/>
  <p:notesSz cx="10234613" cy="14662150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39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101"/>
    <a:srgbClr val="CC6760"/>
    <a:srgbClr val="00C5FF"/>
    <a:srgbClr val="FFD075"/>
    <a:srgbClr val="8FFE57"/>
    <a:srgbClr val="742600"/>
    <a:srgbClr val="A87001"/>
    <a:srgbClr val="37A101"/>
    <a:srgbClr val="8ED400"/>
    <a:srgbClr val="E5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794" y="96"/>
      </p:cViewPr>
      <p:guideLst>
        <p:guide orient="horz" pos="3024"/>
        <p:guide pos="398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861" cy="7356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7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797066" y="0"/>
            <a:ext cx="4434861" cy="7356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790"/>
            </a:lvl1pPr>
          </a:lstStyle>
          <a:p>
            <a:fld id="{0F9B84EA-7D68-4D60-9CB1-D50884785D1C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3926498"/>
            <a:ext cx="4434861" cy="7356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7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797066" y="13926498"/>
            <a:ext cx="4434861" cy="7356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7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861" cy="7356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066" y="0"/>
            <a:ext cx="4434861" cy="7356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8503" y="1832769"/>
            <a:ext cx="8797290" cy="494847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430" y="7056160"/>
            <a:ext cx="8187436" cy="577322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3926498"/>
            <a:ext cx="4434861" cy="7356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066" y="13926498"/>
            <a:ext cx="4434861" cy="7356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17688" y="1833563"/>
            <a:ext cx="6599237" cy="49482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258758" y="1280160"/>
            <a:ext cx="10289307" cy="359856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8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258758" y="4984560"/>
            <a:ext cx="10289307" cy="206136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3360" spc="20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38829" y="1083600"/>
            <a:ext cx="11521604" cy="767592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58758" y="3477600"/>
            <a:ext cx="10289307" cy="142632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84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258758" y="4984560"/>
            <a:ext cx="10289307" cy="66024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336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8829" y="851760"/>
            <a:ext cx="11517824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38829" y="2086560"/>
            <a:ext cx="11517824" cy="666288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090370" y="5387760"/>
            <a:ext cx="8157356" cy="107352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616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2090370" y="6461280"/>
            <a:ext cx="8157356" cy="121464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5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8829" y="851760"/>
            <a:ext cx="11517824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38829" y="2101680"/>
            <a:ext cx="5435717" cy="664776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732276" y="2101680"/>
            <a:ext cx="5435717" cy="664776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8829" y="851760"/>
            <a:ext cx="11517824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38829" y="2000880"/>
            <a:ext cx="5609600" cy="53424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38829" y="2595600"/>
            <a:ext cx="5609600" cy="615384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547631" y="1990421"/>
            <a:ext cx="5609600" cy="53424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547631" y="2595600"/>
            <a:ext cx="5609600" cy="615384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8829" y="851760"/>
            <a:ext cx="11517824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38829" y="2177280"/>
            <a:ext cx="5494809" cy="64512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24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668015" y="2177280"/>
            <a:ext cx="5488638" cy="64512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24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2024/6/21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746693" y="1280160"/>
            <a:ext cx="1096216" cy="704088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392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60134" y="1280160"/>
            <a:ext cx="9627797" cy="7040880"/>
          </a:xfrm>
        </p:spPr>
        <p:txBody>
          <a:bodyPr vert="eaVert" lIns="46800" tIns="46800" rIns="46800" bIns="46800"/>
          <a:lstStyle>
            <a:lvl1pPr marL="320040" indent="-320040">
              <a:spcAft>
                <a:spcPts val="1000"/>
              </a:spcAft>
              <a:defRPr spc="300"/>
            </a:lvl1pPr>
            <a:lvl2pPr marL="960120" indent="-320040">
              <a:defRPr spc="300"/>
            </a:lvl2pPr>
            <a:lvl3pPr marL="1600200" indent="-320040">
              <a:defRPr spc="300"/>
            </a:lvl3pPr>
            <a:lvl4pPr marL="2240280" indent="-320040">
              <a:defRPr spc="300"/>
            </a:lvl4pPr>
            <a:lvl5pPr marL="2880360" indent="-32004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38829" y="851760"/>
            <a:ext cx="11517824" cy="98784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38829" y="2086560"/>
            <a:ext cx="11517824" cy="6662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42609" y="8840160"/>
            <a:ext cx="2835040" cy="44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321862" y="8840160"/>
            <a:ext cx="4158059" cy="44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9321613" y="8840160"/>
            <a:ext cx="2835040" cy="44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80160" rtl="0" eaLnBrk="1" fontAlgn="auto" latinLnBrk="0" hangingPunct="1">
        <a:lnSpc>
          <a:spcPct val="100000"/>
        </a:lnSpc>
        <a:spcBef>
          <a:spcPct val="0"/>
        </a:spcBef>
        <a:buNone/>
        <a:defRPr sz="504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252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96012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2253615" algn="l"/>
          <a:tab pos="2253615" algn="l"/>
          <a:tab pos="2253615" algn="l"/>
          <a:tab pos="2253615" algn="l"/>
        </a:tabLst>
        <a:defRPr sz="224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60020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224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224028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88036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9" Type="http://schemas.openxmlformats.org/officeDocument/2006/relationships/slideLayout" Target="../slideLayouts/slideLayout1.xml"/><Relationship Id="rId21" Type="http://schemas.openxmlformats.org/officeDocument/2006/relationships/tags" Target="../tags/tag84.xml"/><Relationship Id="rId34" Type="http://schemas.openxmlformats.org/officeDocument/2006/relationships/tags" Target="../tags/tag97.xml"/><Relationship Id="rId42" Type="http://schemas.openxmlformats.org/officeDocument/2006/relationships/image" Target="file:///E:\0-&#24037;&#20316;&#39033;&#30446;\10-&#28251;&#27743;\0-&#24191;&#28251;&#22253;\16-&#20648;&#33021;&#31449;&#22320;&#22359;\&#23548;&#22270;\&#35843;&#25972;&#21518;0615.jpg" TargetMode="External"/><Relationship Id="rId47" Type="http://schemas.openxmlformats.org/officeDocument/2006/relationships/image" Target="../media/image5.png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9" Type="http://schemas.openxmlformats.org/officeDocument/2006/relationships/tags" Target="../tags/tag92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tags" Target="../tags/tag95.xml"/><Relationship Id="rId37" Type="http://schemas.openxmlformats.org/officeDocument/2006/relationships/tags" Target="../tags/tag100.xml"/><Relationship Id="rId40" Type="http://schemas.openxmlformats.org/officeDocument/2006/relationships/notesSlide" Target="../notesSlides/notesSlide1.xml"/><Relationship Id="rId45" Type="http://schemas.openxmlformats.org/officeDocument/2006/relationships/image" Target="../media/image3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36" Type="http://schemas.openxmlformats.org/officeDocument/2006/relationships/tags" Target="../tags/tag99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tags" Target="../tags/tag94.xml"/><Relationship Id="rId44" Type="http://schemas.openxmlformats.org/officeDocument/2006/relationships/image" Target="file:///E:\0-&#24037;&#20316;&#39033;&#30446;\10-&#28251;&#27743;\0-&#24191;&#28251;&#22253;\16-&#20648;&#33021;&#31449;&#22320;&#22359;\&#23548;&#22270;\&#35843;&#25972;&#21069;20240607.jpg" TargetMode="Externa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tags" Target="../tags/tag93.xml"/><Relationship Id="rId35" Type="http://schemas.openxmlformats.org/officeDocument/2006/relationships/tags" Target="../tags/tag98.xml"/><Relationship Id="rId43" Type="http://schemas.openxmlformats.org/officeDocument/2006/relationships/image" Target="../media/image2.jpeg"/><Relationship Id="rId8" Type="http://schemas.openxmlformats.org/officeDocument/2006/relationships/tags" Target="../tags/tag71.xml"/><Relationship Id="rId3" Type="http://schemas.openxmlformats.org/officeDocument/2006/relationships/tags" Target="../tags/tag66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tags" Target="../tags/tag96.xml"/><Relationship Id="rId38" Type="http://schemas.openxmlformats.org/officeDocument/2006/relationships/tags" Target="../tags/tag101.xml"/><Relationship Id="rId46" Type="http://schemas.openxmlformats.org/officeDocument/2006/relationships/image" Target="../media/image4.png"/><Relationship Id="rId20" Type="http://schemas.openxmlformats.org/officeDocument/2006/relationships/tags" Target="../tags/tag83.xml"/><Relationship Id="rId4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93A2C00-8DB7-04B3-CD4A-04B46218A0FE}"/>
              </a:ext>
            </a:extLst>
          </p:cNvPr>
          <p:cNvPicPr>
            <a:picLocks noChangeAspect="1"/>
          </p:cNvPicPr>
          <p:nvPr/>
        </p:nvPicPr>
        <p:blipFill rotWithShape="1">
          <a:blip r:embed="rId41" r:link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30" t="24227" r="9814" b="27401"/>
          <a:stretch>
            <a:fillRect/>
          </a:stretch>
        </p:blipFill>
        <p:spPr>
          <a:xfrm>
            <a:off x="4594861" y="5242561"/>
            <a:ext cx="7952740" cy="3368039"/>
          </a:xfrm>
          <a:prstGeom prst="rect">
            <a:avLst/>
          </a:prstGeom>
        </p:spPr>
      </p:pic>
      <p:sp>
        <p:nvSpPr>
          <p:cNvPr id="186" name="任意多边形: 形状 185">
            <a:extLst>
              <a:ext uri="{FF2B5EF4-FFF2-40B4-BE49-F238E27FC236}">
                <a16:creationId xmlns:a16="http://schemas.microsoft.com/office/drawing/2014/main" id="{C32BE97E-DBC7-A0DB-1FBA-E8B0A275C908}"/>
              </a:ext>
            </a:extLst>
          </p:cNvPr>
          <p:cNvSpPr/>
          <p:nvPr/>
        </p:nvSpPr>
        <p:spPr>
          <a:xfrm>
            <a:off x="4582240" y="5254188"/>
            <a:ext cx="7978139" cy="3347515"/>
          </a:xfrm>
          <a:custGeom>
            <a:avLst/>
            <a:gdLst>
              <a:gd name="connsiteX0" fmla="*/ 4008595 w 7965439"/>
              <a:gd name="connsiteY0" fmla="*/ 962499 h 3538015"/>
              <a:gd name="connsiteX1" fmla="*/ 3391852 w 7965439"/>
              <a:gd name="connsiteY1" fmla="*/ 1557812 h 3538015"/>
              <a:gd name="connsiteX2" fmla="*/ 4130039 w 7965439"/>
              <a:gd name="connsiteY2" fmla="*/ 2295999 h 3538015"/>
              <a:gd name="connsiteX3" fmla="*/ 4675345 w 7965439"/>
              <a:gd name="connsiteY3" fmla="*/ 2022156 h 3538015"/>
              <a:gd name="connsiteX4" fmla="*/ 4618195 w 7965439"/>
              <a:gd name="connsiteY4" fmla="*/ 1907856 h 3538015"/>
              <a:gd name="connsiteX5" fmla="*/ 4444364 w 7965439"/>
              <a:gd name="connsiteY5" fmla="*/ 1610199 h 3538015"/>
              <a:gd name="connsiteX6" fmla="*/ 4239577 w 7965439"/>
              <a:gd name="connsiteY6" fmla="*/ 1288731 h 3538015"/>
              <a:gd name="connsiteX7" fmla="*/ 0 w 7965439"/>
              <a:gd name="connsiteY7" fmla="*/ 0 h 3538015"/>
              <a:gd name="connsiteX8" fmla="*/ 7965439 w 7965439"/>
              <a:gd name="connsiteY8" fmla="*/ 0 h 3538015"/>
              <a:gd name="connsiteX9" fmla="*/ 7965439 w 7965439"/>
              <a:gd name="connsiteY9" fmla="*/ 3538015 h 3538015"/>
              <a:gd name="connsiteX10" fmla="*/ 0 w 7965439"/>
              <a:gd name="connsiteY10" fmla="*/ 3538015 h 3538015"/>
              <a:gd name="connsiteX0" fmla="*/ 4008595 w 7965439"/>
              <a:gd name="connsiteY0" fmla="*/ 1114899 h 3690415"/>
              <a:gd name="connsiteX1" fmla="*/ 3391852 w 7965439"/>
              <a:gd name="connsiteY1" fmla="*/ 1710212 h 3690415"/>
              <a:gd name="connsiteX2" fmla="*/ 4130039 w 7965439"/>
              <a:gd name="connsiteY2" fmla="*/ 2448399 h 3690415"/>
              <a:gd name="connsiteX3" fmla="*/ 4675345 w 7965439"/>
              <a:gd name="connsiteY3" fmla="*/ 2174556 h 3690415"/>
              <a:gd name="connsiteX4" fmla="*/ 4618195 w 7965439"/>
              <a:gd name="connsiteY4" fmla="*/ 2060256 h 3690415"/>
              <a:gd name="connsiteX5" fmla="*/ 4444364 w 7965439"/>
              <a:gd name="connsiteY5" fmla="*/ 1762599 h 3690415"/>
              <a:gd name="connsiteX6" fmla="*/ 4239577 w 7965439"/>
              <a:gd name="connsiteY6" fmla="*/ 1441131 h 3690415"/>
              <a:gd name="connsiteX7" fmla="*/ 4008595 w 7965439"/>
              <a:gd name="connsiteY7" fmla="*/ 1114899 h 3690415"/>
              <a:gd name="connsiteX8" fmla="*/ 0 w 7965439"/>
              <a:gd name="connsiteY8" fmla="*/ 152400 h 3690415"/>
              <a:gd name="connsiteX9" fmla="*/ 7959089 w 7965439"/>
              <a:gd name="connsiteY9" fmla="*/ 0 h 3690415"/>
              <a:gd name="connsiteX10" fmla="*/ 7965439 w 7965439"/>
              <a:gd name="connsiteY10" fmla="*/ 3690415 h 3690415"/>
              <a:gd name="connsiteX11" fmla="*/ 0 w 7965439"/>
              <a:gd name="connsiteY11" fmla="*/ 3690415 h 3690415"/>
              <a:gd name="connsiteX12" fmla="*/ 0 w 7965439"/>
              <a:gd name="connsiteY12" fmla="*/ 152400 h 3690415"/>
              <a:gd name="connsiteX0" fmla="*/ 4021295 w 7978139"/>
              <a:gd name="connsiteY0" fmla="*/ 1114899 h 3690415"/>
              <a:gd name="connsiteX1" fmla="*/ 3404552 w 7978139"/>
              <a:gd name="connsiteY1" fmla="*/ 1710212 h 3690415"/>
              <a:gd name="connsiteX2" fmla="*/ 4142739 w 7978139"/>
              <a:gd name="connsiteY2" fmla="*/ 2448399 h 3690415"/>
              <a:gd name="connsiteX3" fmla="*/ 4688045 w 7978139"/>
              <a:gd name="connsiteY3" fmla="*/ 2174556 h 3690415"/>
              <a:gd name="connsiteX4" fmla="*/ 4630895 w 7978139"/>
              <a:gd name="connsiteY4" fmla="*/ 2060256 h 3690415"/>
              <a:gd name="connsiteX5" fmla="*/ 4457064 w 7978139"/>
              <a:gd name="connsiteY5" fmla="*/ 1762599 h 3690415"/>
              <a:gd name="connsiteX6" fmla="*/ 4252277 w 7978139"/>
              <a:gd name="connsiteY6" fmla="*/ 1441131 h 3690415"/>
              <a:gd name="connsiteX7" fmla="*/ 4021295 w 7978139"/>
              <a:gd name="connsiteY7" fmla="*/ 1114899 h 3690415"/>
              <a:gd name="connsiteX8" fmla="*/ 0 w 7978139"/>
              <a:gd name="connsiteY8" fmla="*/ 0 h 3690415"/>
              <a:gd name="connsiteX9" fmla="*/ 7971789 w 7978139"/>
              <a:gd name="connsiteY9" fmla="*/ 0 h 3690415"/>
              <a:gd name="connsiteX10" fmla="*/ 7978139 w 7978139"/>
              <a:gd name="connsiteY10" fmla="*/ 3690415 h 3690415"/>
              <a:gd name="connsiteX11" fmla="*/ 12700 w 7978139"/>
              <a:gd name="connsiteY11" fmla="*/ 3690415 h 3690415"/>
              <a:gd name="connsiteX12" fmla="*/ 0 w 7978139"/>
              <a:gd name="connsiteY12" fmla="*/ 0 h 3690415"/>
              <a:gd name="connsiteX0" fmla="*/ 4021295 w 7978139"/>
              <a:gd name="connsiteY0" fmla="*/ 1114899 h 3690415"/>
              <a:gd name="connsiteX1" fmla="*/ 3404552 w 7978139"/>
              <a:gd name="connsiteY1" fmla="*/ 1710212 h 3690415"/>
              <a:gd name="connsiteX2" fmla="*/ 4142739 w 7978139"/>
              <a:gd name="connsiteY2" fmla="*/ 2448399 h 3690415"/>
              <a:gd name="connsiteX3" fmla="*/ 4688045 w 7978139"/>
              <a:gd name="connsiteY3" fmla="*/ 2174556 h 3690415"/>
              <a:gd name="connsiteX4" fmla="*/ 4630895 w 7978139"/>
              <a:gd name="connsiteY4" fmla="*/ 2060256 h 3690415"/>
              <a:gd name="connsiteX5" fmla="*/ 4457064 w 7978139"/>
              <a:gd name="connsiteY5" fmla="*/ 1762599 h 3690415"/>
              <a:gd name="connsiteX6" fmla="*/ 4252277 w 7978139"/>
              <a:gd name="connsiteY6" fmla="*/ 1441131 h 3690415"/>
              <a:gd name="connsiteX7" fmla="*/ 4021295 w 7978139"/>
              <a:gd name="connsiteY7" fmla="*/ 1114899 h 3690415"/>
              <a:gd name="connsiteX8" fmla="*/ 0 w 7978139"/>
              <a:gd name="connsiteY8" fmla="*/ 0 h 3690415"/>
              <a:gd name="connsiteX9" fmla="*/ 7971789 w 7978139"/>
              <a:gd name="connsiteY9" fmla="*/ 0 h 3690415"/>
              <a:gd name="connsiteX10" fmla="*/ 7978139 w 7978139"/>
              <a:gd name="connsiteY10" fmla="*/ 3690415 h 3690415"/>
              <a:gd name="connsiteX11" fmla="*/ 25400 w 7978139"/>
              <a:gd name="connsiteY11" fmla="*/ 3347515 h 3690415"/>
              <a:gd name="connsiteX12" fmla="*/ 0 w 7978139"/>
              <a:gd name="connsiteY12" fmla="*/ 0 h 3690415"/>
              <a:gd name="connsiteX0" fmla="*/ 4021295 w 7978139"/>
              <a:gd name="connsiteY0" fmla="*/ 1114899 h 3347515"/>
              <a:gd name="connsiteX1" fmla="*/ 3404552 w 7978139"/>
              <a:gd name="connsiteY1" fmla="*/ 1710212 h 3347515"/>
              <a:gd name="connsiteX2" fmla="*/ 4142739 w 7978139"/>
              <a:gd name="connsiteY2" fmla="*/ 2448399 h 3347515"/>
              <a:gd name="connsiteX3" fmla="*/ 4688045 w 7978139"/>
              <a:gd name="connsiteY3" fmla="*/ 2174556 h 3347515"/>
              <a:gd name="connsiteX4" fmla="*/ 4630895 w 7978139"/>
              <a:gd name="connsiteY4" fmla="*/ 2060256 h 3347515"/>
              <a:gd name="connsiteX5" fmla="*/ 4457064 w 7978139"/>
              <a:gd name="connsiteY5" fmla="*/ 1762599 h 3347515"/>
              <a:gd name="connsiteX6" fmla="*/ 4252277 w 7978139"/>
              <a:gd name="connsiteY6" fmla="*/ 1441131 h 3347515"/>
              <a:gd name="connsiteX7" fmla="*/ 4021295 w 7978139"/>
              <a:gd name="connsiteY7" fmla="*/ 1114899 h 3347515"/>
              <a:gd name="connsiteX8" fmla="*/ 0 w 7978139"/>
              <a:gd name="connsiteY8" fmla="*/ 0 h 3347515"/>
              <a:gd name="connsiteX9" fmla="*/ 7971789 w 7978139"/>
              <a:gd name="connsiteY9" fmla="*/ 0 h 3347515"/>
              <a:gd name="connsiteX10" fmla="*/ 7978139 w 7978139"/>
              <a:gd name="connsiteY10" fmla="*/ 3347515 h 3347515"/>
              <a:gd name="connsiteX11" fmla="*/ 25400 w 7978139"/>
              <a:gd name="connsiteY11" fmla="*/ 3347515 h 3347515"/>
              <a:gd name="connsiteX12" fmla="*/ 0 w 7978139"/>
              <a:gd name="connsiteY12" fmla="*/ 0 h 3347515"/>
              <a:gd name="connsiteX0" fmla="*/ 4021295 w 7978139"/>
              <a:gd name="connsiteY0" fmla="*/ 1114899 h 3347515"/>
              <a:gd name="connsiteX1" fmla="*/ 3404552 w 7978139"/>
              <a:gd name="connsiteY1" fmla="*/ 1710212 h 3347515"/>
              <a:gd name="connsiteX2" fmla="*/ 4142739 w 7978139"/>
              <a:gd name="connsiteY2" fmla="*/ 2448399 h 3347515"/>
              <a:gd name="connsiteX3" fmla="*/ 4694395 w 7978139"/>
              <a:gd name="connsiteY3" fmla="*/ 2152331 h 3347515"/>
              <a:gd name="connsiteX4" fmla="*/ 4630895 w 7978139"/>
              <a:gd name="connsiteY4" fmla="*/ 2060256 h 3347515"/>
              <a:gd name="connsiteX5" fmla="*/ 4457064 w 7978139"/>
              <a:gd name="connsiteY5" fmla="*/ 1762599 h 3347515"/>
              <a:gd name="connsiteX6" fmla="*/ 4252277 w 7978139"/>
              <a:gd name="connsiteY6" fmla="*/ 1441131 h 3347515"/>
              <a:gd name="connsiteX7" fmla="*/ 4021295 w 7978139"/>
              <a:gd name="connsiteY7" fmla="*/ 1114899 h 3347515"/>
              <a:gd name="connsiteX8" fmla="*/ 0 w 7978139"/>
              <a:gd name="connsiteY8" fmla="*/ 0 h 3347515"/>
              <a:gd name="connsiteX9" fmla="*/ 7971789 w 7978139"/>
              <a:gd name="connsiteY9" fmla="*/ 0 h 3347515"/>
              <a:gd name="connsiteX10" fmla="*/ 7978139 w 7978139"/>
              <a:gd name="connsiteY10" fmla="*/ 3347515 h 3347515"/>
              <a:gd name="connsiteX11" fmla="*/ 25400 w 7978139"/>
              <a:gd name="connsiteY11" fmla="*/ 3347515 h 3347515"/>
              <a:gd name="connsiteX12" fmla="*/ 0 w 7978139"/>
              <a:gd name="connsiteY12" fmla="*/ 0 h 3347515"/>
              <a:gd name="connsiteX0" fmla="*/ 4021295 w 7978139"/>
              <a:gd name="connsiteY0" fmla="*/ 1114899 h 3347515"/>
              <a:gd name="connsiteX1" fmla="*/ 3398202 w 7978139"/>
              <a:gd name="connsiteY1" fmla="*/ 1719737 h 3347515"/>
              <a:gd name="connsiteX2" fmla="*/ 4142739 w 7978139"/>
              <a:gd name="connsiteY2" fmla="*/ 2448399 h 3347515"/>
              <a:gd name="connsiteX3" fmla="*/ 4694395 w 7978139"/>
              <a:gd name="connsiteY3" fmla="*/ 2152331 h 3347515"/>
              <a:gd name="connsiteX4" fmla="*/ 4630895 w 7978139"/>
              <a:gd name="connsiteY4" fmla="*/ 2060256 h 3347515"/>
              <a:gd name="connsiteX5" fmla="*/ 4457064 w 7978139"/>
              <a:gd name="connsiteY5" fmla="*/ 1762599 h 3347515"/>
              <a:gd name="connsiteX6" fmla="*/ 4252277 w 7978139"/>
              <a:gd name="connsiteY6" fmla="*/ 1441131 h 3347515"/>
              <a:gd name="connsiteX7" fmla="*/ 4021295 w 7978139"/>
              <a:gd name="connsiteY7" fmla="*/ 1114899 h 3347515"/>
              <a:gd name="connsiteX8" fmla="*/ 0 w 7978139"/>
              <a:gd name="connsiteY8" fmla="*/ 0 h 3347515"/>
              <a:gd name="connsiteX9" fmla="*/ 7971789 w 7978139"/>
              <a:gd name="connsiteY9" fmla="*/ 0 h 3347515"/>
              <a:gd name="connsiteX10" fmla="*/ 7978139 w 7978139"/>
              <a:gd name="connsiteY10" fmla="*/ 3347515 h 3347515"/>
              <a:gd name="connsiteX11" fmla="*/ 25400 w 7978139"/>
              <a:gd name="connsiteY11" fmla="*/ 3347515 h 3347515"/>
              <a:gd name="connsiteX12" fmla="*/ 0 w 7978139"/>
              <a:gd name="connsiteY12" fmla="*/ 0 h 3347515"/>
              <a:gd name="connsiteX0" fmla="*/ 4014945 w 7978139"/>
              <a:gd name="connsiteY0" fmla="*/ 1108549 h 3347515"/>
              <a:gd name="connsiteX1" fmla="*/ 3398202 w 7978139"/>
              <a:gd name="connsiteY1" fmla="*/ 1719737 h 3347515"/>
              <a:gd name="connsiteX2" fmla="*/ 4142739 w 7978139"/>
              <a:gd name="connsiteY2" fmla="*/ 2448399 h 3347515"/>
              <a:gd name="connsiteX3" fmla="*/ 4694395 w 7978139"/>
              <a:gd name="connsiteY3" fmla="*/ 2152331 h 3347515"/>
              <a:gd name="connsiteX4" fmla="*/ 4630895 w 7978139"/>
              <a:gd name="connsiteY4" fmla="*/ 2060256 h 3347515"/>
              <a:gd name="connsiteX5" fmla="*/ 4457064 w 7978139"/>
              <a:gd name="connsiteY5" fmla="*/ 1762599 h 3347515"/>
              <a:gd name="connsiteX6" fmla="*/ 4252277 w 7978139"/>
              <a:gd name="connsiteY6" fmla="*/ 1441131 h 3347515"/>
              <a:gd name="connsiteX7" fmla="*/ 4014945 w 7978139"/>
              <a:gd name="connsiteY7" fmla="*/ 1108549 h 3347515"/>
              <a:gd name="connsiteX8" fmla="*/ 0 w 7978139"/>
              <a:gd name="connsiteY8" fmla="*/ 0 h 3347515"/>
              <a:gd name="connsiteX9" fmla="*/ 7971789 w 7978139"/>
              <a:gd name="connsiteY9" fmla="*/ 0 h 3347515"/>
              <a:gd name="connsiteX10" fmla="*/ 7978139 w 7978139"/>
              <a:gd name="connsiteY10" fmla="*/ 3347515 h 3347515"/>
              <a:gd name="connsiteX11" fmla="*/ 25400 w 7978139"/>
              <a:gd name="connsiteY11" fmla="*/ 3347515 h 3347515"/>
              <a:gd name="connsiteX12" fmla="*/ 0 w 7978139"/>
              <a:gd name="connsiteY12" fmla="*/ 0 h 334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78139" h="3347515">
                <a:moveTo>
                  <a:pt x="4014945" y="1108549"/>
                </a:moveTo>
                <a:lnTo>
                  <a:pt x="3398202" y="1719737"/>
                </a:lnTo>
                <a:lnTo>
                  <a:pt x="4142739" y="2448399"/>
                </a:lnTo>
                <a:lnTo>
                  <a:pt x="4694395" y="2152331"/>
                </a:lnTo>
                <a:lnTo>
                  <a:pt x="4630895" y="2060256"/>
                </a:lnTo>
                <a:lnTo>
                  <a:pt x="4457064" y="1762599"/>
                </a:lnTo>
                <a:lnTo>
                  <a:pt x="4252277" y="1441131"/>
                </a:lnTo>
                <a:lnTo>
                  <a:pt x="4014945" y="1108549"/>
                </a:lnTo>
                <a:close/>
                <a:moveTo>
                  <a:pt x="0" y="0"/>
                </a:moveTo>
                <a:lnTo>
                  <a:pt x="7971789" y="0"/>
                </a:lnTo>
                <a:cubicBezTo>
                  <a:pt x="7973906" y="1230138"/>
                  <a:pt x="7976022" y="2117377"/>
                  <a:pt x="7978139" y="3347515"/>
                </a:cubicBezTo>
                <a:lnTo>
                  <a:pt x="25400" y="3347515"/>
                </a:lnTo>
                <a:cubicBezTo>
                  <a:pt x="21167" y="2117377"/>
                  <a:pt x="4233" y="1230138"/>
                  <a:pt x="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38D9701-9B68-8196-E0AA-4285D6528486}"/>
              </a:ext>
            </a:extLst>
          </p:cNvPr>
          <p:cNvPicPr>
            <a:picLocks noChangeAspect="1"/>
          </p:cNvPicPr>
          <p:nvPr/>
        </p:nvPicPr>
        <p:blipFill rotWithShape="1">
          <a:blip r:embed="rId43" r:link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02" t="26499" r="9814" b="22429"/>
          <a:stretch>
            <a:fillRect/>
          </a:stretch>
        </p:blipFill>
        <p:spPr>
          <a:xfrm>
            <a:off x="4611767" y="889000"/>
            <a:ext cx="7935833" cy="3556000"/>
          </a:xfrm>
          <a:prstGeom prst="rect">
            <a:avLst/>
          </a:prstGeom>
        </p:spPr>
      </p:pic>
      <p:sp>
        <p:nvSpPr>
          <p:cNvPr id="185" name="任意多边形: 形状 184">
            <a:extLst>
              <a:ext uri="{FF2B5EF4-FFF2-40B4-BE49-F238E27FC236}">
                <a16:creationId xmlns:a16="http://schemas.microsoft.com/office/drawing/2014/main" id="{0D7B155C-55F3-DA47-913E-DF74A5BA34C0}"/>
              </a:ext>
            </a:extLst>
          </p:cNvPr>
          <p:cNvSpPr/>
          <p:nvPr/>
        </p:nvSpPr>
        <p:spPr>
          <a:xfrm>
            <a:off x="4594861" y="887732"/>
            <a:ext cx="7971789" cy="3569765"/>
          </a:xfrm>
          <a:custGeom>
            <a:avLst/>
            <a:gdLst>
              <a:gd name="connsiteX0" fmla="*/ 4008595 w 7965439"/>
              <a:gd name="connsiteY0" fmla="*/ 962499 h 3538015"/>
              <a:gd name="connsiteX1" fmla="*/ 3391852 w 7965439"/>
              <a:gd name="connsiteY1" fmla="*/ 1557812 h 3538015"/>
              <a:gd name="connsiteX2" fmla="*/ 4130039 w 7965439"/>
              <a:gd name="connsiteY2" fmla="*/ 2295999 h 3538015"/>
              <a:gd name="connsiteX3" fmla="*/ 4675345 w 7965439"/>
              <a:gd name="connsiteY3" fmla="*/ 2022156 h 3538015"/>
              <a:gd name="connsiteX4" fmla="*/ 4618195 w 7965439"/>
              <a:gd name="connsiteY4" fmla="*/ 1907856 h 3538015"/>
              <a:gd name="connsiteX5" fmla="*/ 4444364 w 7965439"/>
              <a:gd name="connsiteY5" fmla="*/ 1610199 h 3538015"/>
              <a:gd name="connsiteX6" fmla="*/ 4239577 w 7965439"/>
              <a:gd name="connsiteY6" fmla="*/ 1288731 h 3538015"/>
              <a:gd name="connsiteX7" fmla="*/ 0 w 7965439"/>
              <a:gd name="connsiteY7" fmla="*/ 0 h 3538015"/>
              <a:gd name="connsiteX8" fmla="*/ 7965439 w 7965439"/>
              <a:gd name="connsiteY8" fmla="*/ 0 h 3538015"/>
              <a:gd name="connsiteX9" fmla="*/ 7965439 w 7965439"/>
              <a:gd name="connsiteY9" fmla="*/ 3538015 h 3538015"/>
              <a:gd name="connsiteX10" fmla="*/ 0 w 7965439"/>
              <a:gd name="connsiteY10" fmla="*/ 3538015 h 3538015"/>
              <a:gd name="connsiteX0" fmla="*/ 4008595 w 7965439"/>
              <a:gd name="connsiteY0" fmla="*/ 962499 h 3538015"/>
              <a:gd name="connsiteX1" fmla="*/ 3379152 w 7965439"/>
              <a:gd name="connsiteY1" fmla="*/ 1567337 h 3538015"/>
              <a:gd name="connsiteX2" fmla="*/ 4130039 w 7965439"/>
              <a:gd name="connsiteY2" fmla="*/ 2295999 h 3538015"/>
              <a:gd name="connsiteX3" fmla="*/ 4675345 w 7965439"/>
              <a:gd name="connsiteY3" fmla="*/ 2022156 h 3538015"/>
              <a:gd name="connsiteX4" fmla="*/ 4618195 w 7965439"/>
              <a:gd name="connsiteY4" fmla="*/ 1907856 h 3538015"/>
              <a:gd name="connsiteX5" fmla="*/ 4444364 w 7965439"/>
              <a:gd name="connsiteY5" fmla="*/ 1610199 h 3538015"/>
              <a:gd name="connsiteX6" fmla="*/ 4239577 w 7965439"/>
              <a:gd name="connsiteY6" fmla="*/ 1288731 h 3538015"/>
              <a:gd name="connsiteX7" fmla="*/ 4008595 w 7965439"/>
              <a:gd name="connsiteY7" fmla="*/ 962499 h 3538015"/>
              <a:gd name="connsiteX8" fmla="*/ 0 w 7965439"/>
              <a:gd name="connsiteY8" fmla="*/ 0 h 3538015"/>
              <a:gd name="connsiteX9" fmla="*/ 7965439 w 7965439"/>
              <a:gd name="connsiteY9" fmla="*/ 0 h 3538015"/>
              <a:gd name="connsiteX10" fmla="*/ 7965439 w 7965439"/>
              <a:gd name="connsiteY10" fmla="*/ 3538015 h 3538015"/>
              <a:gd name="connsiteX11" fmla="*/ 0 w 7965439"/>
              <a:gd name="connsiteY11" fmla="*/ 3538015 h 3538015"/>
              <a:gd name="connsiteX12" fmla="*/ 0 w 7965439"/>
              <a:gd name="connsiteY12" fmla="*/ 0 h 3538015"/>
              <a:gd name="connsiteX0" fmla="*/ 4008595 w 7965439"/>
              <a:gd name="connsiteY0" fmla="*/ 962499 h 3538015"/>
              <a:gd name="connsiteX1" fmla="*/ 3388677 w 7965439"/>
              <a:gd name="connsiteY1" fmla="*/ 1570512 h 3538015"/>
              <a:gd name="connsiteX2" fmla="*/ 4130039 w 7965439"/>
              <a:gd name="connsiteY2" fmla="*/ 2295999 h 3538015"/>
              <a:gd name="connsiteX3" fmla="*/ 4675345 w 7965439"/>
              <a:gd name="connsiteY3" fmla="*/ 2022156 h 3538015"/>
              <a:gd name="connsiteX4" fmla="*/ 4618195 w 7965439"/>
              <a:gd name="connsiteY4" fmla="*/ 1907856 h 3538015"/>
              <a:gd name="connsiteX5" fmla="*/ 4444364 w 7965439"/>
              <a:gd name="connsiteY5" fmla="*/ 1610199 h 3538015"/>
              <a:gd name="connsiteX6" fmla="*/ 4239577 w 7965439"/>
              <a:gd name="connsiteY6" fmla="*/ 1288731 h 3538015"/>
              <a:gd name="connsiteX7" fmla="*/ 4008595 w 7965439"/>
              <a:gd name="connsiteY7" fmla="*/ 962499 h 3538015"/>
              <a:gd name="connsiteX8" fmla="*/ 0 w 7965439"/>
              <a:gd name="connsiteY8" fmla="*/ 0 h 3538015"/>
              <a:gd name="connsiteX9" fmla="*/ 7965439 w 7965439"/>
              <a:gd name="connsiteY9" fmla="*/ 0 h 3538015"/>
              <a:gd name="connsiteX10" fmla="*/ 7965439 w 7965439"/>
              <a:gd name="connsiteY10" fmla="*/ 3538015 h 3538015"/>
              <a:gd name="connsiteX11" fmla="*/ 0 w 7965439"/>
              <a:gd name="connsiteY11" fmla="*/ 3538015 h 3538015"/>
              <a:gd name="connsiteX12" fmla="*/ 0 w 7965439"/>
              <a:gd name="connsiteY12" fmla="*/ 0 h 3538015"/>
              <a:gd name="connsiteX0" fmla="*/ 4008595 w 7965439"/>
              <a:gd name="connsiteY0" fmla="*/ 962499 h 3538015"/>
              <a:gd name="connsiteX1" fmla="*/ 3388677 w 7965439"/>
              <a:gd name="connsiteY1" fmla="*/ 1570512 h 3538015"/>
              <a:gd name="connsiteX2" fmla="*/ 4130039 w 7965439"/>
              <a:gd name="connsiteY2" fmla="*/ 2295999 h 3538015"/>
              <a:gd name="connsiteX3" fmla="*/ 4678520 w 7965439"/>
              <a:gd name="connsiteY3" fmla="*/ 2012631 h 3538015"/>
              <a:gd name="connsiteX4" fmla="*/ 4618195 w 7965439"/>
              <a:gd name="connsiteY4" fmla="*/ 1907856 h 3538015"/>
              <a:gd name="connsiteX5" fmla="*/ 4444364 w 7965439"/>
              <a:gd name="connsiteY5" fmla="*/ 1610199 h 3538015"/>
              <a:gd name="connsiteX6" fmla="*/ 4239577 w 7965439"/>
              <a:gd name="connsiteY6" fmla="*/ 1288731 h 3538015"/>
              <a:gd name="connsiteX7" fmla="*/ 4008595 w 7965439"/>
              <a:gd name="connsiteY7" fmla="*/ 962499 h 3538015"/>
              <a:gd name="connsiteX8" fmla="*/ 0 w 7965439"/>
              <a:gd name="connsiteY8" fmla="*/ 0 h 3538015"/>
              <a:gd name="connsiteX9" fmla="*/ 7965439 w 7965439"/>
              <a:gd name="connsiteY9" fmla="*/ 0 h 3538015"/>
              <a:gd name="connsiteX10" fmla="*/ 7965439 w 7965439"/>
              <a:gd name="connsiteY10" fmla="*/ 3538015 h 3538015"/>
              <a:gd name="connsiteX11" fmla="*/ 0 w 7965439"/>
              <a:gd name="connsiteY11" fmla="*/ 3538015 h 3538015"/>
              <a:gd name="connsiteX12" fmla="*/ 0 w 7965439"/>
              <a:gd name="connsiteY12" fmla="*/ 0 h 3538015"/>
              <a:gd name="connsiteX0" fmla="*/ 4008595 w 7971789"/>
              <a:gd name="connsiteY0" fmla="*/ 962499 h 3569765"/>
              <a:gd name="connsiteX1" fmla="*/ 3388677 w 7971789"/>
              <a:gd name="connsiteY1" fmla="*/ 1570512 h 3569765"/>
              <a:gd name="connsiteX2" fmla="*/ 4130039 w 7971789"/>
              <a:gd name="connsiteY2" fmla="*/ 2295999 h 3569765"/>
              <a:gd name="connsiteX3" fmla="*/ 4678520 w 7971789"/>
              <a:gd name="connsiteY3" fmla="*/ 2012631 h 3569765"/>
              <a:gd name="connsiteX4" fmla="*/ 4618195 w 7971789"/>
              <a:gd name="connsiteY4" fmla="*/ 1907856 h 3569765"/>
              <a:gd name="connsiteX5" fmla="*/ 4444364 w 7971789"/>
              <a:gd name="connsiteY5" fmla="*/ 1610199 h 3569765"/>
              <a:gd name="connsiteX6" fmla="*/ 4239577 w 7971789"/>
              <a:gd name="connsiteY6" fmla="*/ 1288731 h 3569765"/>
              <a:gd name="connsiteX7" fmla="*/ 4008595 w 7971789"/>
              <a:gd name="connsiteY7" fmla="*/ 962499 h 3569765"/>
              <a:gd name="connsiteX8" fmla="*/ 0 w 7971789"/>
              <a:gd name="connsiteY8" fmla="*/ 0 h 3569765"/>
              <a:gd name="connsiteX9" fmla="*/ 7965439 w 7971789"/>
              <a:gd name="connsiteY9" fmla="*/ 0 h 3569765"/>
              <a:gd name="connsiteX10" fmla="*/ 7971789 w 7971789"/>
              <a:gd name="connsiteY10" fmla="*/ 3569765 h 3569765"/>
              <a:gd name="connsiteX11" fmla="*/ 0 w 7971789"/>
              <a:gd name="connsiteY11" fmla="*/ 3538015 h 3569765"/>
              <a:gd name="connsiteX12" fmla="*/ 0 w 7971789"/>
              <a:gd name="connsiteY12" fmla="*/ 0 h 3569765"/>
              <a:gd name="connsiteX0" fmla="*/ 4008595 w 7971789"/>
              <a:gd name="connsiteY0" fmla="*/ 962499 h 3569765"/>
              <a:gd name="connsiteX1" fmla="*/ 3388677 w 7971789"/>
              <a:gd name="connsiteY1" fmla="*/ 1570512 h 3569765"/>
              <a:gd name="connsiteX2" fmla="*/ 4130039 w 7971789"/>
              <a:gd name="connsiteY2" fmla="*/ 2295999 h 3569765"/>
              <a:gd name="connsiteX3" fmla="*/ 4678520 w 7971789"/>
              <a:gd name="connsiteY3" fmla="*/ 2012631 h 3569765"/>
              <a:gd name="connsiteX4" fmla="*/ 4618195 w 7971789"/>
              <a:gd name="connsiteY4" fmla="*/ 1907856 h 3569765"/>
              <a:gd name="connsiteX5" fmla="*/ 4444364 w 7971789"/>
              <a:gd name="connsiteY5" fmla="*/ 1610199 h 3569765"/>
              <a:gd name="connsiteX6" fmla="*/ 4239577 w 7971789"/>
              <a:gd name="connsiteY6" fmla="*/ 1288731 h 3569765"/>
              <a:gd name="connsiteX7" fmla="*/ 4008595 w 7971789"/>
              <a:gd name="connsiteY7" fmla="*/ 962499 h 3569765"/>
              <a:gd name="connsiteX8" fmla="*/ 0 w 7971789"/>
              <a:gd name="connsiteY8" fmla="*/ 0 h 3569765"/>
              <a:gd name="connsiteX9" fmla="*/ 7965439 w 7971789"/>
              <a:gd name="connsiteY9" fmla="*/ 0 h 3569765"/>
              <a:gd name="connsiteX10" fmla="*/ 7971789 w 7971789"/>
              <a:gd name="connsiteY10" fmla="*/ 3569765 h 3569765"/>
              <a:gd name="connsiteX11" fmla="*/ 6350 w 7971789"/>
              <a:gd name="connsiteY11" fmla="*/ 3557065 h 3569765"/>
              <a:gd name="connsiteX12" fmla="*/ 0 w 7971789"/>
              <a:gd name="connsiteY12" fmla="*/ 0 h 356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71789" h="3569765">
                <a:moveTo>
                  <a:pt x="4008595" y="962499"/>
                </a:moveTo>
                <a:lnTo>
                  <a:pt x="3388677" y="1570512"/>
                </a:lnTo>
                <a:lnTo>
                  <a:pt x="4130039" y="2295999"/>
                </a:lnTo>
                <a:lnTo>
                  <a:pt x="4678520" y="2012631"/>
                </a:lnTo>
                <a:lnTo>
                  <a:pt x="4618195" y="1907856"/>
                </a:lnTo>
                <a:lnTo>
                  <a:pt x="4444364" y="1610199"/>
                </a:lnTo>
                <a:lnTo>
                  <a:pt x="4239577" y="1288731"/>
                </a:lnTo>
                <a:lnTo>
                  <a:pt x="4008595" y="962499"/>
                </a:lnTo>
                <a:close/>
                <a:moveTo>
                  <a:pt x="0" y="0"/>
                </a:moveTo>
                <a:lnTo>
                  <a:pt x="7965439" y="0"/>
                </a:lnTo>
                <a:cubicBezTo>
                  <a:pt x="7967556" y="1189922"/>
                  <a:pt x="7969672" y="2379843"/>
                  <a:pt x="7971789" y="3569765"/>
                </a:cubicBezTo>
                <a:lnTo>
                  <a:pt x="6350" y="3557065"/>
                </a:lnTo>
                <a:cubicBezTo>
                  <a:pt x="4233" y="2371377"/>
                  <a:pt x="2117" y="1185688"/>
                  <a:pt x="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2550" y="102235"/>
            <a:ext cx="12623800" cy="94221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209550" y="190500"/>
            <a:ext cx="12351385" cy="92189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09550" y="190500"/>
            <a:ext cx="12350750" cy="6985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57325" y="182245"/>
            <a:ext cx="9495155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2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2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湛江市奋勇经济区首期控制性详细规划</a:t>
            </a:r>
            <a:r>
              <a:rPr lang="en-US" altLang="zh-CN" sz="2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》FY-A-01-03</a:t>
            </a:r>
            <a:r>
              <a:rPr lang="zh-CN" altLang="en-US" sz="2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地块单元局部调整</a:t>
            </a:r>
            <a:endParaRPr lang="en-US" altLang="zh-CN" sz="2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批前公示</a:t>
            </a:r>
          </a:p>
        </p:txBody>
      </p:sp>
      <p:sp>
        <p:nvSpPr>
          <p:cNvPr id="8" name="矩形 7"/>
          <p:cNvSpPr/>
          <p:nvPr/>
        </p:nvSpPr>
        <p:spPr>
          <a:xfrm>
            <a:off x="209550" y="888365"/>
            <a:ext cx="3818255" cy="85217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153379" y="1186576"/>
            <a:ext cx="354137" cy="318600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经典特宋简" panose="02010609010101010101" pitchFamily="49" charset="-122"/>
                <a:sym typeface="+mn-ea"/>
              </a:rPr>
              <a:t>调整前土地利用规划图</a:t>
            </a: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79567" y="5643313"/>
            <a:ext cx="532518" cy="27676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经典特宋简" panose="02010609010101010101" pitchFamily="49" charset="-122"/>
                <a:sym typeface="+mn-ea"/>
              </a:rPr>
              <a:t>调整后土地利用规划图</a:t>
            </a:r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4030980" y="889635"/>
            <a:ext cx="555308" cy="773525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4028440" y="8625883"/>
            <a:ext cx="8531860" cy="78354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209550" y="901065"/>
            <a:ext cx="3818890" cy="783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根据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广东省城乡规划条例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的有关规定，现将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湛江市奋勇经济区首期控制性详细规划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》FY-A-01-03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地块单元局部调整进行批前公示，公开征询意见。</a:t>
            </a: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广州市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湛江市产业转移合作园管理委员会</a:t>
            </a: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2024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日</a:t>
            </a:r>
            <a:endParaRPr lang="en-US" altLang="zh-CN" sz="12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一、规划基本情况</a:t>
            </a:r>
            <a:endParaRPr lang="en-US" altLang="zh-CN" sz="12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项目位置：调整范围位于仰光中路以西，吉隆坡南路以东，东盟南路以北。</a:t>
            </a:r>
          </a:p>
          <a:p>
            <a:pPr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用地面积：调整范围面积约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3.99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公顷。</a:t>
            </a:r>
          </a:p>
          <a:p>
            <a:pPr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调整内容：将规划范围内二类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工业用地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调整为供电用地和防护绿地，调整后二类工业用地减少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3.99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公顷，供电用地增加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3.44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公顷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防护绿地增加</a:t>
            </a:r>
            <a:r>
              <a:rPr lang="en-US" altLang="zh-CN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0.55</a:t>
            </a:r>
            <a:r>
              <a:rPr lang="zh-CN" altLang="en-US" sz="1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公顷。</a:t>
            </a:r>
          </a:p>
          <a:p>
            <a:pPr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二、公示方式</a:t>
            </a:r>
          </a:p>
          <a:p>
            <a:pPr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现场公示</a:t>
            </a:r>
          </a:p>
          <a:p>
            <a:pPr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网络公示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湛江奋勇高新技术产业开发区网站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http://www.fenyong.gov.cn/ 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公示期限：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2024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日至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2024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日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公示时间为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天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algn="just">
              <a:lnSpc>
                <a:spcPct val="120000"/>
              </a:lnSpc>
            </a:pP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</a:p>
          <a:p>
            <a:pPr algn="just">
              <a:lnSpc>
                <a:spcPct val="120000"/>
              </a:lnSpc>
            </a:pP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三、</a:t>
            </a:r>
            <a:r>
              <a:rPr lang="en-US" altLang="zh-CN" sz="1200" kern="100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反馈方式</a:t>
            </a:r>
            <a:endParaRPr lang="en-US" altLang="zh-CN" sz="12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信函反馈：请至件广州市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湛江市产业转移合作园管理委员会 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邮编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524232)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2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网络反馈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请发邮件到批前公示意见反馈邮箱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(zjfygxq@163.com)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批前公示反馈：</a:t>
            </a:r>
          </a:p>
          <a:p>
            <a:pPr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有效反馈期限：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2024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日至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2024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日。 </a:t>
            </a:r>
          </a:p>
          <a:p>
            <a:pPr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新建邮件日或电子邮件提交时间不应超过反馈期限最后一天的</a:t>
            </a: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24:00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，逾期视为无效，不子参考。  </a:t>
            </a:r>
          </a:p>
          <a:p>
            <a:pPr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反馈须知：必须注明案件编号和真实姓名、联系电话联系地址、邮政编码，如反馈信息不准确或不完整，导致无法核实有关情况的视为无效。</a:t>
            </a:r>
          </a:p>
          <a:p>
            <a:pPr marR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</a:t>
            </a:r>
            <a:endParaRPr lang="zh-CN" altLang="en-US" sz="1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9" name="矩形 98"/>
          <p:cNvSpPr/>
          <p:nvPr>
            <p:custDataLst>
              <p:tags r:id="rId7"/>
            </p:custDataLst>
          </p:nvPr>
        </p:nvSpPr>
        <p:spPr>
          <a:xfrm>
            <a:off x="4027804" y="8626518"/>
            <a:ext cx="563245" cy="78354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078128" y="4574520"/>
            <a:ext cx="547688" cy="60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</a:p>
        </p:txBody>
      </p:sp>
      <p:grpSp>
        <p:nvGrpSpPr>
          <p:cNvPr id="232" name="组合 231">
            <a:extLst>
              <a:ext uri="{FF2B5EF4-FFF2-40B4-BE49-F238E27FC236}">
                <a16:creationId xmlns:a16="http://schemas.microsoft.com/office/drawing/2014/main" id="{E9456988-D82A-7F90-92DF-AB784C759E2A}"/>
              </a:ext>
            </a:extLst>
          </p:cNvPr>
          <p:cNvGrpSpPr/>
          <p:nvPr/>
        </p:nvGrpSpPr>
        <p:grpSpPr>
          <a:xfrm>
            <a:off x="5890017" y="1290423"/>
            <a:ext cx="6293681" cy="2078435"/>
            <a:chOff x="5890017" y="1290423"/>
            <a:chExt cx="6293681" cy="2078435"/>
          </a:xfrm>
        </p:grpSpPr>
        <p:sp>
          <p:nvSpPr>
            <p:cNvPr id="222" name="文本框 221"/>
            <p:cNvSpPr txBox="1"/>
            <p:nvPr/>
          </p:nvSpPr>
          <p:spPr>
            <a:xfrm rot="3701365">
              <a:off x="9059545" y="2768148"/>
              <a:ext cx="92583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宋体" panose="02010600030101010101" pitchFamily="2" charset="-122"/>
                  <a:ea typeface="宋体" panose="02010600030101010101" pitchFamily="2" charset="-122"/>
                </a:rPr>
                <a:t>仰光中路</a:t>
              </a:r>
            </a:p>
          </p:txBody>
        </p:sp>
        <p:sp>
          <p:nvSpPr>
            <p:cNvPr id="224" name="文本框 223"/>
            <p:cNvSpPr txBox="1"/>
            <p:nvPr>
              <p:custDataLst>
                <p:tags r:id="rId38"/>
              </p:custDataLst>
            </p:nvPr>
          </p:nvSpPr>
          <p:spPr>
            <a:xfrm rot="20335184">
              <a:off x="10610803" y="2679891"/>
              <a:ext cx="1572895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宋体" panose="02010600030101010101" pitchFamily="2" charset="-122"/>
                  <a:ea typeface="宋体" panose="02010600030101010101" pitchFamily="2" charset="-122"/>
                </a:rPr>
                <a:t>东盟南路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132BD43-6F6C-2C3B-E8BF-4BDCC1827CFE}"/>
                </a:ext>
              </a:extLst>
            </p:cNvPr>
            <p:cNvSpPr txBox="1"/>
            <p:nvPr/>
          </p:nvSpPr>
          <p:spPr>
            <a:xfrm rot="17386646">
              <a:off x="6931490" y="2021303"/>
              <a:ext cx="13925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宋体" panose="02010600030101010101" pitchFamily="2" charset="-122"/>
                  <a:ea typeface="宋体" panose="02010600030101010101" pitchFamily="2" charset="-122"/>
                </a:rPr>
                <a:t>吉隆坡南路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236D980-BA1E-DAE6-2332-98962A9763FA}"/>
                </a:ext>
              </a:extLst>
            </p:cNvPr>
            <p:cNvSpPr txBox="1"/>
            <p:nvPr/>
          </p:nvSpPr>
          <p:spPr>
            <a:xfrm rot="17674649">
              <a:off x="5332224" y="1883321"/>
              <a:ext cx="13925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宋体" panose="02010600030101010101" pitchFamily="2" charset="-122"/>
                  <a:ea typeface="宋体" panose="02010600030101010101" pitchFamily="2" charset="-122"/>
                </a:rPr>
                <a:t>沈海高速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1B1890D-31C6-B743-21B3-0A6642D1B1D9}"/>
                </a:ext>
              </a:extLst>
            </p:cNvPr>
            <p:cNvSpPr txBox="1"/>
            <p:nvPr/>
          </p:nvSpPr>
          <p:spPr>
            <a:xfrm rot="4177430">
              <a:off x="10656524" y="1615543"/>
              <a:ext cx="92583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宋体" panose="02010600030101010101" pitchFamily="2" charset="-122"/>
                  <a:ea typeface="宋体" panose="02010600030101010101" pitchFamily="2" charset="-122"/>
                </a:rPr>
                <a:t>文莱北路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958162F-A560-EA3D-6D6D-0B0A21DE164F}"/>
              </a:ext>
            </a:extLst>
          </p:cNvPr>
          <p:cNvGrpSpPr/>
          <p:nvPr/>
        </p:nvGrpSpPr>
        <p:grpSpPr>
          <a:xfrm>
            <a:off x="11020980" y="985028"/>
            <a:ext cx="1595447" cy="1552889"/>
            <a:chOff x="4620339" y="906192"/>
            <a:chExt cx="1595447" cy="1552889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46E2BA51-7490-5435-EA3B-0646A5841BF4}"/>
                </a:ext>
              </a:extLst>
            </p:cNvPr>
            <p:cNvGrpSpPr/>
            <p:nvPr/>
          </p:nvGrpSpPr>
          <p:grpSpPr>
            <a:xfrm>
              <a:off x="4620339" y="906192"/>
              <a:ext cx="1530467" cy="1552889"/>
              <a:chOff x="10188258" y="2619602"/>
              <a:chExt cx="4698849" cy="4767690"/>
            </a:xfrm>
          </p:grpSpPr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31C10AE6-B1D9-4AA7-EF2F-8D5B60384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5">
                <a:clrChange>
                  <a:clrFrom>
                    <a:srgbClr val="FBFCFE"/>
                  </a:clrFrom>
                  <a:clrTo>
                    <a:srgbClr val="FBFC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188258" y="2619602"/>
                <a:ext cx="4695825" cy="3676650"/>
              </a:xfrm>
              <a:prstGeom prst="rect">
                <a:avLst/>
              </a:prstGeom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79542E6A-AD9D-71D3-2F66-EAC91C2BDF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6">
                <a:clrChange>
                  <a:clrFrom>
                    <a:srgbClr val="FBFCFE"/>
                  </a:clrFrom>
                  <a:clrTo>
                    <a:srgbClr val="FBFCFE">
                      <a:alpha val="0"/>
                    </a:srgbClr>
                  </a:clrTo>
                </a:clrChange>
              </a:blip>
              <a:srcRect t="63000"/>
              <a:stretch/>
            </p:blipFill>
            <p:spPr>
              <a:xfrm>
                <a:off x="10200005" y="6710431"/>
                <a:ext cx="4687102" cy="676861"/>
              </a:xfrm>
              <a:prstGeom prst="rect">
                <a:avLst/>
              </a:prstGeom>
            </p:spPr>
          </p:pic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EED36A9-6415-69FD-381E-6F41685E5F7C}"/>
                </a:ext>
              </a:extLst>
            </p:cNvPr>
            <p:cNvSpPr txBox="1"/>
            <p:nvPr/>
          </p:nvSpPr>
          <p:spPr>
            <a:xfrm>
              <a:off x="4640076" y="2082305"/>
              <a:ext cx="23664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0</a:t>
              </a:r>
              <a:endParaRPr lang="zh-CN" altLang="en-US" sz="600" dirty="0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846C45F7-B53E-175F-71C1-A3472F0A14EA}"/>
                </a:ext>
              </a:extLst>
            </p:cNvPr>
            <p:cNvSpPr txBox="1"/>
            <p:nvPr/>
          </p:nvSpPr>
          <p:spPr>
            <a:xfrm>
              <a:off x="4879065" y="2082305"/>
              <a:ext cx="27713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50</a:t>
              </a:r>
              <a:endParaRPr lang="zh-CN" altLang="en-US" sz="600" dirty="0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32F8F80A-F336-F291-EE5D-AFE41252BFDC}"/>
                </a:ext>
              </a:extLst>
            </p:cNvPr>
            <p:cNvSpPr txBox="1"/>
            <p:nvPr/>
          </p:nvSpPr>
          <p:spPr>
            <a:xfrm>
              <a:off x="5119765" y="2082305"/>
              <a:ext cx="33171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100</a:t>
              </a:r>
              <a:endParaRPr lang="zh-CN" altLang="en-US" sz="600" dirty="0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EA5D69A4-8535-BDE8-7767-85B0E4823760}"/>
                </a:ext>
              </a:extLst>
            </p:cNvPr>
            <p:cNvSpPr txBox="1"/>
            <p:nvPr/>
          </p:nvSpPr>
          <p:spPr>
            <a:xfrm>
              <a:off x="5793598" y="2082305"/>
              <a:ext cx="4221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 err="1"/>
                <a:t>250M</a:t>
              </a:r>
              <a:endParaRPr lang="zh-CN" altLang="en-US" sz="600" dirty="0"/>
            </a:p>
          </p:txBody>
        </p:sp>
      </p:grpSp>
      <p:sp>
        <p:nvSpPr>
          <p:cNvPr id="121" name="矩形 120">
            <a:extLst>
              <a:ext uri="{FF2B5EF4-FFF2-40B4-BE49-F238E27FC236}">
                <a16:creationId xmlns:a16="http://schemas.microsoft.com/office/drawing/2014/main" id="{C1245B61-DCF0-98C0-1B95-7BDD4E709D9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030980" y="887732"/>
            <a:ext cx="8529320" cy="435686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6612F24E-2DDF-953F-E9F5-6FA623CB3895}"/>
              </a:ext>
            </a:extLst>
          </p:cNvPr>
          <p:cNvGrpSpPr/>
          <p:nvPr/>
        </p:nvGrpSpPr>
        <p:grpSpPr>
          <a:xfrm>
            <a:off x="5092637" y="4552540"/>
            <a:ext cx="6548273" cy="580548"/>
            <a:chOff x="5753037" y="4552540"/>
            <a:chExt cx="6548273" cy="580548"/>
          </a:xfrm>
        </p:grpSpPr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4D168E0D-DD59-86C5-07C6-8FD95CB67323}"/>
                </a:ext>
              </a:extLst>
            </p:cNvPr>
            <p:cNvSpPr/>
            <p:nvPr/>
          </p:nvSpPr>
          <p:spPr>
            <a:xfrm>
              <a:off x="5758094" y="4585560"/>
              <a:ext cx="569595" cy="195580"/>
            </a:xfrm>
            <a:prstGeom prst="rect">
              <a:avLst/>
            </a:prstGeom>
            <a:solidFill>
              <a:srgbClr val="008AB8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800" dirty="0">
                  <a:solidFill>
                    <a:schemeClr val="tx1"/>
                  </a:solidFill>
                </a:rPr>
                <a:t>U12</a:t>
              </a:r>
            </a:p>
          </p:txBody>
        </p:sp>
        <p:sp>
          <p:nvSpPr>
            <p:cNvPr id="124" name="文本框 63">
              <a:extLst>
                <a:ext uri="{FF2B5EF4-FFF2-40B4-BE49-F238E27FC236}">
                  <a16:creationId xmlns:a16="http://schemas.microsoft.com/office/drawing/2014/main" id="{742527F3-3241-AF98-3493-B0266FF1017D}"/>
                </a:ext>
              </a:extLst>
            </p:cNvPr>
            <p:cNvSpPr txBox="1"/>
            <p:nvPr/>
          </p:nvSpPr>
          <p:spPr>
            <a:xfrm>
              <a:off x="6435004" y="4562065"/>
              <a:ext cx="1167130" cy="245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供电用地</a:t>
              </a:r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8E7AE627-8403-1053-8F17-2ADF66BA8D54}"/>
                </a:ext>
              </a:extLst>
            </p:cNvPr>
            <p:cNvSpPr/>
            <p:nvPr/>
          </p:nvSpPr>
          <p:spPr>
            <a:xfrm>
              <a:off x="7256694" y="4572860"/>
              <a:ext cx="569595" cy="195580"/>
            </a:xfrm>
            <a:prstGeom prst="rect">
              <a:avLst/>
            </a:prstGeom>
            <a:solidFill>
              <a:srgbClr val="976F4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800" dirty="0">
                  <a:solidFill>
                    <a:schemeClr val="tx1"/>
                  </a:solidFill>
                </a:rPr>
                <a:t>M2</a:t>
              </a:r>
            </a:p>
          </p:txBody>
        </p:sp>
        <p:sp>
          <p:nvSpPr>
            <p:cNvPr id="126" name="文本框 63">
              <a:extLst>
                <a:ext uri="{FF2B5EF4-FFF2-40B4-BE49-F238E27FC236}">
                  <a16:creationId xmlns:a16="http://schemas.microsoft.com/office/drawing/2014/main" id="{AB5B16C3-A8E2-7AFC-F571-04562D9F70D1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7939954" y="4552540"/>
              <a:ext cx="831850" cy="245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二类工业用地</a:t>
              </a:r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99EBB7C3-F291-C512-A73F-5CA3FAA6D76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046019" y="4579845"/>
              <a:ext cx="569595" cy="195580"/>
            </a:xfrm>
            <a:prstGeom prst="rect">
              <a:avLst/>
            </a:prstGeom>
            <a:solidFill>
              <a:srgbClr val="01B7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SzTx/>
                <a:buFontTx/>
              </a:pPr>
              <a:r>
                <a:rPr lang="en-US" altLang="zh-CN" sz="800" dirty="0">
                  <a:solidFill>
                    <a:schemeClr val="tx1"/>
                  </a:solidFill>
                </a:rPr>
                <a:t>G2</a:t>
              </a:r>
            </a:p>
          </p:txBody>
        </p:sp>
        <p:sp>
          <p:nvSpPr>
            <p:cNvPr id="128" name="文本框 63">
              <a:extLst>
                <a:ext uri="{FF2B5EF4-FFF2-40B4-BE49-F238E27FC236}">
                  <a16:creationId xmlns:a16="http://schemas.microsoft.com/office/drawing/2014/main" id="{3A879312-23DD-C7B5-33CA-E8407DD81FF8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9713532" y="4877660"/>
              <a:ext cx="1167130" cy="245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调整范围界线</a:t>
              </a:r>
            </a:p>
          </p:txBody>
        </p:sp>
        <p:sp>
          <p:nvSpPr>
            <p:cNvPr id="129" name="文本框 63">
              <a:extLst>
                <a:ext uri="{FF2B5EF4-FFF2-40B4-BE49-F238E27FC236}">
                  <a16:creationId xmlns:a16="http://schemas.microsoft.com/office/drawing/2014/main" id="{9B744D52-CE02-2584-F01C-7717AE698D69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9722929" y="4556350"/>
              <a:ext cx="1169670" cy="245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防护绿地</a:t>
              </a:r>
            </a:p>
          </p:txBody>
        </p:sp>
        <p:sp>
          <p:nvSpPr>
            <p:cNvPr id="130" name="文本框 63">
              <a:extLst>
                <a:ext uri="{FF2B5EF4-FFF2-40B4-BE49-F238E27FC236}">
                  <a16:creationId xmlns:a16="http://schemas.microsoft.com/office/drawing/2014/main" id="{2C4E116F-3966-2E5B-11C7-0953DC680247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7931806" y="4886550"/>
              <a:ext cx="991870" cy="245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规划道路</a:t>
              </a:r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B73BDE9F-E7B9-D330-CB5F-179ECE0672D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255001" y="4903040"/>
              <a:ext cx="569595" cy="1955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zh-CN" sz="600">
                <a:solidFill>
                  <a:schemeClr val="tx1"/>
                </a:solidFill>
              </a:endParaRPr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8BDC1505-76DF-3781-A2B8-119D3C8BFE3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037892" y="4907187"/>
              <a:ext cx="569595" cy="19558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zh-CN" sz="600">
                <a:solidFill>
                  <a:schemeClr val="tx1"/>
                </a:solidFill>
              </a:endParaRPr>
            </a:p>
          </p:txBody>
        </p: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EE839D8A-C5A3-52C4-3225-2260761EEB46}"/>
                </a:ext>
              </a:extLst>
            </p:cNvPr>
            <p:cNvCxnSpPr/>
            <p:nvPr/>
          </p:nvCxnSpPr>
          <p:spPr>
            <a:xfrm>
              <a:off x="7255001" y="4941775"/>
              <a:ext cx="56959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8AA19D5E-A1D7-E739-E366-E01033A83601}"/>
                </a:ext>
              </a:extLst>
            </p:cNvPr>
            <p:cNvCxnSpPr/>
            <p:nvPr>
              <p:custDataLst>
                <p:tags r:id="rId32"/>
              </p:custDataLst>
            </p:nvPr>
          </p:nvCxnSpPr>
          <p:spPr>
            <a:xfrm>
              <a:off x="7255001" y="5070680"/>
              <a:ext cx="56959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id="{1E6CDA60-E53A-509E-7891-3E3E600FA55A}"/>
                </a:ext>
              </a:extLst>
            </p:cNvPr>
            <p:cNvCxnSpPr/>
            <p:nvPr>
              <p:custDataLst>
                <p:tags r:id="rId33"/>
              </p:custDataLst>
            </p:nvPr>
          </p:nvCxnSpPr>
          <p:spPr>
            <a:xfrm>
              <a:off x="7255001" y="4965270"/>
              <a:ext cx="569595" cy="0"/>
            </a:xfrm>
            <a:prstGeom prst="line">
              <a:avLst/>
            </a:prstGeom>
            <a:ln w="9525">
              <a:solidFill>
                <a:srgbClr val="1D21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4745A3E0-09BA-646C-F48B-EAE8F13225A6}"/>
                </a:ext>
              </a:extLst>
            </p:cNvPr>
            <p:cNvCxnSpPr/>
            <p:nvPr>
              <p:custDataLst>
                <p:tags r:id="rId34"/>
              </p:custDataLst>
            </p:nvPr>
          </p:nvCxnSpPr>
          <p:spPr>
            <a:xfrm>
              <a:off x="7255001" y="5049090"/>
              <a:ext cx="569595" cy="0"/>
            </a:xfrm>
            <a:prstGeom prst="line">
              <a:avLst/>
            </a:prstGeom>
            <a:ln w="9525">
              <a:solidFill>
                <a:srgbClr val="1D21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90CFE7FB-8BA0-C5F1-DFDC-1BB6A3AC551D}"/>
                </a:ext>
              </a:extLst>
            </p:cNvPr>
            <p:cNvCxnSpPr/>
            <p:nvPr>
              <p:custDataLst>
                <p:tags r:id="rId35"/>
              </p:custDataLst>
            </p:nvPr>
          </p:nvCxnSpPr>
          <p:spPr>
            <a:xfrm>
              <a:off x="7255001" y="5006545"/>
              <a:ext cx="569595" cy="0"/>
            </a:xfrm>
            <a:prstGeom prst="line">
              <a:avLst/>
            </a:prstGeom>
            <a:ln w="12700" cmpd="sng">
              <a:solidFill>
                <a:srgbClr val="FF000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13536AD0-8E63-3820-4719-B2FAC53ACF45}"/>
                </a:ext>
              </a:extLst>
            </p:cNvPr>
            <p:cNvCxnSpPr/>
            <p:nvPr>
              <p:custDataLst>
                <p:tags r:id="rId36"/>
              </p:custDataLst>
            </p:nvPr>
          </p:nvCxnSpPr>
          <p:spPr>
            <a:xfrm>
              <a:off x="9037892" y="5003707"/>
              <a:ext cx="569595" cy="0"/>
            </a:xfrm>
            <a:prstGeom prst="line">
              <a:avLst/>
            </a:prstGeom>
            <a:ln w="31750" cmpd="sng">
              <a:solidFill>
                <a:srgbClr val="F70338"/>
              </a:solidFill>
              <a:prstDash val="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4D1C3EB1-35DE-7AC3-8BD0-CD2D8E0747C6}"/>
                </a:ext>
              </a:extLst>
            </p:cNvPr>
            <p:cNvSpPr/>
            <p:nvPr/>
          </p:nvSpPr>
          <p:spPr>
            <a:xfrm>
              <a:off x="5753037" y="4903377"/>
              <a:ext cx="569595" cy="19558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zh-CN" sz="800" dirty="0">
                <a:solidFill>
                  <a:schemeClr val="tx1"/>
                </a:solidFill>
              </a:endParaRPr>
            </a:p>
          </p:txBody>
        </p:sp>
        <p:sp>
          <p:nvSpPr>
            <p:cNvPr id="141" name="文本框 63">
              <a:extLst>
                <a:ext uri="{FF2B5EF4-FFF2-40B4-BE49-F238E27FC236}">
                  <a16:creationId xmlns:a16="http://schemas.microsoft.com/office/drawing/2014/main" id="{686C0A80-029A-103B-3779-092089E27477}"/>
                </a:ext>
              </a:extLst>
            </p:cNvPr>
            <p:cNvSpPr txBox="1"/>
            <p:nvPr/>
          </p:nvSpPr>
          <p:spPr>
            <a:xfrm>
              <a:off x="6429947" y="4886867"/>
              <a:ext cx="831850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r>
                <a:rPr lang="en-US" altLang="zh-CN" sz="1000" dirty="0" err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110KV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高压线</a:t>
              </a:r>
            </a:p>
          </p:txBody>
        </p: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257BD2C4-3CA6-A284-51CA-65EAF1279CEF}"/>
                </a:ext>
              </a:extLst>
            </p:cNvPr>
            <p:cNvCxnSpPr/>
            <p:nvPr>
              <p:custDataLst>
                <p:tags r:id="rId37"/>
              </p:custDataLst>
            </p:nvPr>
          </p:nvCxnSpPr>
          <p:spPr>
            <a:xfrm>
              <a:off x="5753037" y="4996722"/>
              <a:ext cx="569595" cy="0"/>
            </a:xfrm>
            <a:prstGeom prst="line">
              <a:avLst/>
            </a:prstGeom>
            <a:ln w="31750" cmpd="sng">
              <a:solidFill>
                <a:srgbClr val="FF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32D77F8B-3E1F-85D7-B713-B3D3B583DF2A}"/>
                </a:ext>
              </a:extLst>
            </p:cNvPr>
            <p:cNvSpPr/>
            <p:nvPr/>
          </p:nvSpPr>
          <p:spPr>
            <a:xfrm>
              <a:off x="10792550" y="4580610"/>
              <a:ext cx="569595" cy="19558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zh-CN" sz="800" dirty="0">
                <a:solidFill>
                  <a:schemeClr val="tx1"/>
                </a:solidFill>
              </a:endParaRPr>
            </a:p>
          </p:txBody>
        </p:sp>
        <p:sp>
          <p:nvSpPr>
            <p:cNvPr id="144" name="文本框 63">
              <a:extLst>
                <a:ext uri="{FF2B5EF4-FFF2-40B4-BE49-F238E27FC236}">
                  <a16:creationId xmlns:a16="http://schemas.microsoft.com/office/drawing/2014/main" id="{363232A7-6375-C032-F9B9-F3F6DA7653B4}"/>
                </a:ext>
              </a:extLst>
            </p:cNvPr>
            <p:cNvSpPr txBox="1"/>
            <p:nvPr/>
          </p:nvSpPr>
          <p:spPr>
            <a:xfrm>
              <a:off x="11469460" y="4564100"/>
              <a:ext cx="831850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变电站</a:t>
              </a:r>
            </a:p>
          </p:txBody>
        </p:sp>
        <p:pic>
          <p:nvPicPr>
            <p:cNvPr id="145" name="图片 144">
              <a:extLst>
                <a:ext uri="{FF2B5EF4-FFF2-40B4-BE49-F238E27FC236}">
                  <a16:creationId xmlns:a16="http://schemas.microsoft.com/office/drawing/2014/main" id="{8E9705FC-88C7-2DA2-E98A-71059C55A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20980" y="4605267"/>
              <a:ext cx="160049" cy="164467"/>
            </a:xfrm>
            <a:prstGeom prst="rect">
              <a:avLst/>
            </a:prstGeom>
          </p:spPr>
        </p:pic>
      </p:grpSp>
      <p:grpSp>
        <p:nvGrpSpPr>
          <p:cNvPr id="177" name="组合 176">
            <a:extLst>
              <a:ext uri="{FF2B5EF4-FFF2-40B4-BE49-F238E27FC236}">
                <a16:creationId xmlns:a16="http://schemas.microsoft.com/office/drawing/2014/main" id="{5546F976-8B94-226D-C2F4-FF47ACD6D71B}"/>
              </a:ext>
            </a:extLst>
          </p:cNvPr>
          <p:cNvGrpSpPr/>
          <p:nvPr/>
        </p:nvGrpSpPr>
        <p:grpSpPr>
          <a:xfrm>
            <a:off x="4978337" y="8758309"/>
            <a:ext cx="4967284" cy="550791"/>
            <a:chOff x="5684799" y="8758309"/>
            <a:chExt cx="5149745" cy="571023"/>
          </a:xfrm>
        </p:grpSpPr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119E40D0-A1DA-2E18-6546-B437098774B1}"/>
                </a:ext>
              </a:extLst>
            </p:cNvPr>
            <p:cNvSpPr/>
            <p:nvPr/>
          </p:nvSpPr>
          <p:spPr>
            <a:xfrm>
              <a:off x="5684799" y="8782756"/>
              <a:ext cx="569595" cy="195580"/>
            </a:xfrm>
            <a:prstGeom prst="rect">
              <a:avLst/>
            </a:prstGeom>
            <a:solidFill>
              <a:srgbClr val="00638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800" dirty="0">
                  <a:solidFill>
                    <a:schemeClr val="tx1"/>
                  </a:solidFill>
                </a:rPr>
                <a:t>1303</a:t>
              </a:r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703A8D6C-1A56-927E-7637-B825A9990F54}"/>
                </a:ext>
              </a:extLst>
            </p:cNvPr>
            <p:cNvSpPr/>
            <p:nvPr/>
          </p:nvSpPr>
          <p:spPr>
            <a:xfrm>
              <a:off x="5684799" y="9099621"/>
              <a:ext cx="569595" cy="19558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zh-CN" sz="800" dirty="0">
                <a:solidFill>
                  <a:schemeClr val="tx1"/>
                </a:solidFill>
              </a:endParaRPr>
            </a:p>
          </p:txBody>
        </p:sp>
        <p:sp>
          <p:nvSpPr>
            <p:cNvPr id="149" name="文本框 63">
              <a:extLst>
                <a:ext uri="{FF2B5EF4-FFF2-40B4-BE49-F238E27FC236}">
                  <a16:creationId xmlns:a16="http://schemas.microsoft.com/office/drawing/2014/main" id="{DB73B07B-0C90-DCE6-5884-CF0F65A61EE4}"/>
                </a:ext>
              </a:extLst>
            </p:cNvPr>
            <p:cNvSpPr txBox="1"/>
            <p:nvPr/>
          </p:nvSpPr>
          <p:spPr>
            <a:xfrm>
              <a:off x="6361709" y="8759261"/>
              <a:ext cx="1167130" cy="245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供电用地</a:t>
              </a:r>
            </a:p>
          </p:txBody>
        </p:sp>
        <p:sp>
          <p:nvSpPr>
            <p:cNvPr id="150" name="文本框 63">
              <a:extLst>
                <a:ext uri="{FF2B5EF4-FFF2-40B4-BE49-F238E27FC236}">
                  <a16:creationId xmlns:a16="http://schemas.microsoft.com/office/drawing/2014/main" id="{ABEF32B0-DEE1-5E5D-B2ED-5DDFDDD51B25}"/>
                </a:ext>
              </a:extLst>
            </p:cNvPr>
            <p:cNvSpPr txBox="1"/>
            <p:nvPr/>
          </p:nvSpPr>
          <p:spPr>
            <a:xfrm>
              <a:off x="6361709" y="9083111"/>
              <a:ext cx="831850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r>
                <a:rPr lang="en-US" altLang="zh-CN" sz="1000" dirty="0" err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110KV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高压线</a:t>
              </a:r>
            </a:p>
          </p:txBody>
        </p:sp>
        <p:sp>
          <p:nvSpPr>
            <p:cNvPr id="151" name="矩形 150">
              <a:extLst>
                <a:ext uri="{FF2B5EF4-FFF2-40B4-BE49-F238E27FC236}">
                  <a16:creationId xmlns:a16="http://schemas.microsoft.com/office/drawing/2014/main" id="{C439D0F9-3F3F-572C-5C7A-DAA0DB17FFEE}"/>
                </a:ext>
              </a:extLst>
            </p:cNvPr>
            <p:cNvSpPr/>
            <p:nvPr/>
          </p:nvSpPr>
          <p:spPr>
            <a:xfrm>
              <a:off x="7399299" y="8795456"/>
              <a:ext cx="569595" cy="195580"/>
            </a:xfrm>
            <a:prstGeom prst="rect">
              <a:avLst/>
            </a:prstGeom>
            <a:solidFill>
              <a:srgbClr val="98714A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800" dirty="0">
                  <a:solidFill>
                    <a:schemeClr val="tx1"/>
                  </a:solidFill>
                </a:rPr>
                <a:t>100102</a:t>
              </a:r>
            </a:p>
          </p:txBody>
        </p:sp>
        <p:sp>
          <p:nvSpPr>
            <p:cNvPr id="152" name="文本框 63">
              <a:extLst>
                <a:ext uri="{FF2B5EF4-FFF2-40B4-BE49-F238E27FC236}">
                  <a16:creationId xmlns:a16="http://schemas.microsoft.com/office/drawing/2014/main" id="{514E76D9-B504-4C6E-FFB2-D1D028848F4C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8082559" y="8775136"/>
              <a:ext cx="831850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二类工业用地</a:t>
              </a:r>
            </a:p>
          </p:txBody>
        </p:sp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A5589702-60FA-36D4-DE0E-2FE0824E169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399299" y="9092299"/>
              <a:ext cx="569595" cy="19558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zh-CN" sz="600">
                <a:solidFill>
                  <a:schemeClr val="tx1"/>
                </a:solidFill>
              </a:endParaRPr>
            </a:p>
          </p:txBody>
        </p:sp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536F4841-3CE2-8974-09C3-81A21B9A479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987964" y="9096446"/>
              <a:ext cx="569595" cy="19558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zh-CN" sz="600">
                <a:solidFill>
                  <a:schemeClr val="tx1"/>
                </a:solidFill>
              </a:endParaRPr>
            </a:p>
          </p:txBody>
        </p:sp>
        <p:sp>
          <p:nvSpPr>
            <p:cNvPr id="162" name="文本框 63">
              <a:extLst>
                <a:ext uri="{FF2B5EF4-FFF2-40B4-BE49-F238E27FC236}">
                  <a16:creationId xmlns:a16="http://schemas.microsoft.com/office/drawing/2014/main" id="{C4A396BA-7FB0-62F2-F37B-F7DF0BD3EF41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8074939" y="9073249"/>
              <a:ext cx="1167130" cy="213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规划道路</a:t>
              </a:r>
            </a:p>
          </p:txBody>
        </p:sp>
        <p:sp>
          <p:nvSpPr>
            <p:cNvPr id="163" name="文本框 63">
              <a:extLst>
                <a:ext uri="{FF2B5EF4-FFF2-40B4-BE49-F238E27FC236}">
                  <a16:creationId xmlns:a16="http://schemas.microsoft.com/office/drawing/2014/main" id="{C880ADF6-5AEE-D717-D4D8-DDBAF05B847D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9664874" y="9060886"/>
              <a:ext cx="991870" cy="213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调整范围界线</a:t>
              </a:r>
            </a:p>
          </p:txBody>
        </p: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080F09AF-DBFB-2344-DE21-6D96270BD5CA}"/>
                </a:ext>
              </a:extLst>
            </p:cNvPr>
            <p:cNvCxnSpPr/>
            <p:nvPr/>
          </p:nvCxnSpPr>
          <p:spPr>
            <a:xfrm>
              <a:off x="7399299" y="9131034"/>
              <a:ext cx="56959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6F13AE74-E4C1-9430-31E8-97AC242086B1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>
            <a:xfrm>
              <a:off x="7399299" y="9259939"/>
              <a:ext cx="56959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99B4CFB0-AD26-2CD8-3688-3DA232614F39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>
            <a:xfrm>
              <a:off x="7399299" y="9154529"/>
              <a:ext cx="569595" cy="0"/>
            </a:xfrm>
            <a:prstGeom prst="line">
              <a:avLst/>
            </a:prstGeom>
            <a:ln w="9525">
              <a:solidFill>
                <a:srgbClr val="1D21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id="{2B7171FB-A93A-3AE1-1334-03C60897B3D9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>
            <a:xfrm>
              <a:off x="7399299" y="9238349"/>
              <a:ext cx="569595" cy="0"/>
            </a:xfrm>
            <a:prstGeom prst="line">
              <a:avLst/>
            </a:prstGeom>
            <a:ln w="9525">
              <a:solidFill>
                <a:srgbClr val="1D21F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19EFA918-F975-E178-E86B-0ABA38943DDE}"/>
                </a:ext>
              </a:extLst>
            </p:cNvPr>
            <p:cNvCxnSpPr/>
            <p:nvPr>
              <p:custDataLst>
                <p:tags r:id="rId20"/>
              </p:custDataLst>
            </p:nvPr>
          </p:nvCxnSpPr>
          <p:spPr>
            <a:xfrm>
              <a:off x="7399299" y="9195804"/>
              <a:ext cx="569595" cy="0"/>
            </a:xfrm>
            <a:prstGeom prst="line">
              <a:avLst/>
            </a:prstGeom>
            <a:ln w="12700" cmpd="sng">
              <a:solidFill>
                <a:srgbClr val="FF000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D84B292C-1EEB-296C-0978-07081595A7D8}"/>
                </a:ext>
              </a:extLst>
            </p:cNvPr>
            <p:cNvCxnSpPr/>
            <p:nvPr>
              <p:custDataLst>
                <p:tags r:id="rId21"/>
              </p:custDataLst>
            </p:nvPr>
          </p:nvCxnSpPr>
          <p:spPr>
            <a:xfrm>
              <a:off x="8987964" y="9192966"/>
              <a:ext cx="569595" cy="0"/>
            </a:xfrm>
            <a:prstGeom prst="line">
              <a:avLst/>
            </a:prstGeom>
            <a:ln w="31750" cmpd="sng">
              <a:solidFill>
                <a:srgbClr val="F70338"/>
              </a:solidFill>
              <a:prstDash val="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74" name="矩形 173">
              <a:extLst>
                <a:ext uri="{FF2B5EF4-FFF2-40B4-BE49-F238E27FC236}">
                  <a16:creationId xmlns:a16="http://schemas.microsoft.com/office/drawing/2014/main" id="{90C51367-D238-749C-161B-900533A926E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987964" y="8781804"/>
              <a:ext cx="569595" cy="195580"/>
            </a:xfrm>
            <a:prstGeom prst="rect">
              <a:avLst/>
            </a:prstGeom>
            <a:solidFill>
              <a:srgbClr val="148D4A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SzTx/>
                <a:buFontTx/>
              </a:pPr>
              <a:r>
                <a:rPr lang="en-US" altLang="zh-CN" sz="800" dirty="0">
                  <a:solidFill>
                    <a:schemeClr val="tx1"/>
                  </a:solidFill>
                </a:rPr>
                <a:t>1402</a:t>
              </a:r>
            </a:p>
          </p:txBody>
        </p:sp>
        <p:sp>
          <p:nvSpPr>
            <p:cNvPr id="175" name="文本框 63">
              <a:extLst>
                <a:ext uri="{FF2B5EF4-FFF2-40B4-BE49-F238E27FC236}">
                  <a16:creationId xmlns:a16="http://schemas.microsoft.com/office/drawing/2014/main" id="{0B02D907-DDB7-E709-0F3D-43CA3DC6526F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9664874" y="8758309"/>
              <a:ext cx="1169670" cy="245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防护绿地</a:t>
              </a:r>
            </a:p>
          </p:txBody>
        </p: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45899D53-6DDD-3963-084F-FCA3BD3F7762}"/>
                </a:ext>
              </a:extLst>
            </p:cNvPr>
            <p:cNvCxnSpPr/>
            <p:nvPr>
              <p:custDataLst>
                <p:tags r:id="rId24"/>
              </p:custDataLst>
            </p:nvPr>
          </p:nvCxnSpPr>
          <p:spPr>
            <a:xfrm>
              <a:off x="5684799" y="9192966"/>
              <a:ext cx="569595" cy="0"/>
            </a:xfrm>
            <a:prstGeom prst="line">
              <a:avLst/>
            </a:prstGeom>
            <a:ln w="31750" cmpd="sng">
              <a:solidFill>
                <a:srgbClr val="FF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79" name="矩形 178">
            <a:extLst>
              <a:ext uri="{FF2B5EF4-FFF2-40B4-BE49-F238E27FC236}">
                <a16:creationId xmlns:a16="http://schemas.microsoft.com/office/drawing/2014/main" id="{6DE8A411-B07E-8298-0C6F-FC5D682F3D2E}"/>
              </a:ext>
            </a:extLst>
          </p:cNvPr>
          <p:cNvSpPr/>
          <p:nvPr/>
        </p:nvSpPr>
        <p:spPr>
          <a:xfrm>
            <a:off x="10022720" y="8767346"/>
            <a:ext cx="569595" cy="19558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800" dirty="0">
              <a:solidFill>
                <a:schemeClr val="tx1"/>
              </a:solidFill>
            </a:endParaRPr>
          </a:p>
        </p:txBody>
      </p:sp>
      <p:sp>
        <p:nvSpPr>
          <p:cNvPr id="180" name="文本框 63">
            <a:extLst>
              <a:ext uri="{FF2B5EF4-FFF2-40B4-BE49-F238E27FC236}">
                <a16:creationId xmlns:a16="http://schemas.microsoft.com/office/drawing/2014/main" id="{6B4CB35E-F965-36E9-733C-6D223D9C8C20}"/>
              </a:ext>
            </a:extLst>
          </p:cNvPr>
          <p:cNvSpPr txBox="1"/>
          <p:nvPr/>
        </p:nvSpPr>
        <p:spPr>
          <a:xfrm>
            <a:off x="10699630" y="8750836"/>
            <a:ext cx="83185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变电站</a:t>
            </a:r>
          </a:p>
        </p:txBody>
      </p:sp>
      <p:pic>
        <p:nvPicPr>
          <p:cNvPr id="181" name="图片 180">
            <a:extLst>
              <a:ext uri="{FF2B5EF4-FFF2-40B4-BE49-F238E27FC236}">
                <a16:creationId xmlns:a16="http://schemas.microsoft.com/office/drawing/2014/main" id="{D52116D8-D64E-545F-7544-B6D414B300E1}"/>
              </a:ext>
            </a:extLst>
          </p:cNvPr>
          <p:cNvPicPr>
            <a:picLocks noChangeAspect="1"/>
          </p:cNvPicPr>
          <p:nvPr/>
        </p:nvPicPr>
        <p:blipFill>
          <a:blip r:embed="rId4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51150" y="8792003"/>
            <a:ext cx="160049" cy="164467"/>
          </a:xfrm>
          <a:prstGeom prst="rect">
            <a:avLst/>
          </a:prstGeom>
        </p:spPr>
      </p:pic>
      <p:grpSp>
        <p:nvGrpSpPr>
          <p:cNvPr id="187" name="组合 186">
            <a:extLst>
              <a:ext uri="{FF2B5EF4-FFF2-40B4-BE49-F238E27FC236}">
                <a16:creationId xmlns:a16="http://schemas.microsoft.com/office/drawing/2014/main" id="{7E0A9967-8E17-573E-FF01-F85831903EE1}"/>
              </a:ext>
            </a:extLst>
          </p:cNvPr>
          <p:cNvGrpSpPr/>
          <p:nvPr/>
        </p:nvGrpSpPr>
        <p:grpSpPr>
          <a:xfrm>
            <a:off x="10965012" y="5310001"/>
            <a:ext cx="1595447" cy="1552889"/>
            <a:chOff x="4620339" y="906192"/>
            <a:chExt cx="1595447" cy="1552889"/>
          </a:xfrm>
        </p:grpSpPr>
        <p:grpSp>
          <p:nvGrpSpPr>
            <p:cNvPr id="188" name="组合 187">
              <a:extLst>
                <a:ext uri="{FF2B5EF4-FFF2-40B4-BE49-F238E27FC236}">
                  <a16:creationId xmlns:a16="http://schemas.microsoft.com/office/drawing/2014/main" id="{F2D1E68F-D1D9-024C-E8B8-F7A106684333}"/>
                </a:ext>
              </a:extLst>
            </p:cNvPr>
            <p:cNvGrpSpPr/>
            <p:nvPr/>
          </p:nvGrpSpPr>
          <p:grpSpPr>
            <a:xfrm>
              <a:off x="4620339" y="906192"/>
              <a:ext cx="1530467" cy="1552889"/>
              <a:chOff x="10188258" y="2619602"/>
              <a:chExt cx="4698849" cy="4767690"/>
            </a:xfrm>
          </p:grpSpPr>
          <p:pic>
            <p:nvPicPr>
              <p:cNvPr id="202" name="图片 201">
                <a:extLst>
                  <a:ext uri="{FF2B5EF4-FFF2-40B4-BE49-F238E27FC236}">
                    <a16:creationId xmlns:a16="http://schemas.microsoft.com/office/drawing/2014/main" id="{53D1ED8B-50A3-5460-E13D-4BCFF7A42D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5">
                <a:clrChange>
                  <a:clrFrom>
                    <a:srgbClr val="FBFCFE"/>
                  </a:clrFrom>
                  <a:clrTo>
                    <a:srgbClr val="FBFC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188258" y="2619602"/>
                <a:ext cx="4695825" cy="3676650"/>
              </a:xfrm>
              <a:prstGeom prst="rect">
                <a:avLst/>
              </a:prstGeom>
            </p:spPr>
          </p:pic>
          <p:pic>
            <p:nvPicPr>
              <p:cNvPr id="205" name="图片 204">
                <a:extLst>
                  <a:ext uri="{FF2B5EF4-FFF2-40B4-BE49-F238E27FC236}">
                    <a16:creationId xmlns:a16="http://schemas.microsoft.com/office/drawing/2014/main" id="{C34299EF-E94C-7672-FCBC-B96374DC8C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6">
                <a:clrChange>
                  <a:clrFrom>
                    <a:srgbClr val="FBFCFE"/>
                  </a:clrFrom>
                  <a:clrTo>
                    <a:srgbClr val="FBFCFE">
                      <a:alpha val="0"/>
                    </a:srgbClr>
                  </a:clrTo>
                </a:clrChange>
              </a:blip>
              <a:srcRect t="63000"/>
              <a:stretch/>
            </p:blipFill>
            <p:spPr>
              <a:xfrm>
                <a:off x="10200005" y="6710431"/>
                <a:ext cx="4687102" cy="676861"/>
              </a:xfrm>
              <a:prstGeom prst="rect">
                <a:avLst/>
              </a:prstGeom>
            </p:spPr>
          </p:pic>
        </p:grpSp>
        <p:sp>
          <p:nvSpPr>
            <p:cNvPr id="189" name="文本框 188">
              <a:extLst>
                <a:ext uri="{FF2B5EF4-FFF2-40B4-BE49-F238E27FC236}">
                  <a16:creationId xmlns:a16="http://schemas.microsoft.com/office/drawing/2014/main" id="{6BFEF7BE-A86F-EA30-95EE-15D58655A756}"/>
                </a:ext>
              </a:extLst>
            </p:cNvPr>
            <p:cNvSpPr txBox="1"/>
            <p:nvPr/>
          </p:nvSpPr>
          <p:spPr>
            <a:xfrm>
              <a:off x="4640076" y="2082305"/>
              <a:ext cx="23664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0</a:t>
              </a:r>
              <a:endParaRPr lang="zh-CN" altLang="en-US" sz="600" dirty="0"/>
            </a:p>
          </p:txBody>
        </p:sp>
        <p:sp>
          <p:nvSpPr>
            <p:cNvPr id="190" name="文本框 189">
              <a:extLst>
                <a:ext uri="{FF2B5EF4-FFF2-40B4-BE49-F238E27FC236}">
                  <a16:creationId xmlns:a16="http://schemas.microsoft.com/office/drawing/2014/main" id="{D9D26EB8-A7FF-47CC-2479-6FC441FA1348}"/>
                </a:ext>
              </a:extLst>
            </p:cNvPr>
            <p:cNvSpPr txBox="1"/>
            <p:nvPr/>
          </p:nvSpPr>
          <p:spPr>
            <a:xfrm>
              <a:off x="4879065" y="2082305"/>
              <a:ext cx="27713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50</a:t>
              </a:r>
              <a:endParaRPr lang="zh-CN" altLang="en-US" sz="600" dirty="0"/>
            </a:p>
          </p:txBody>
        </p:sp>
        <p:sp>
          <p:nvSpPr>
            <p:cNvPr id="191" name="文本框 190">
              <a:extLst>
                <a:ext uri="{FF2B5EF4-FFF2-40B4-BE49-F238E27FC236}">
                  <a16:creationId xmlns:a16="http://schemas.microsoft.com/office/drawing/2014/main" id="{B78009DA-4A0C-A489-2A11-86A84E6A96F2}"/>
                </a:ext>
              </a:extLst>
            </p:cNvPr>
            <p:cNvSpPr txBox="1"/>
            <p:nvPr/>
          </p:nvSpPr>
          <p:spPr>
            <a:xfrm>
              <a:off x="5119765" y="2082305"/>
              <a:ext cx="33171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100</a:t>
              </a:r>
              <a:endParaRPr lang="zh-CN" altLang="en-US" sz="600" dirty="0"/>
            </a:p>
          </p:txBody>
        </p:sp>
        <p:sp>
          <p:nvSpPr>
            <p:cNvPr id="192" name="文本框 191">
              <a:extLst>
                <a:ext uri="{FF2B5EF4-FFF2-40B4-BE49-F238E27FC236}">
                  <a16:creationId xmlns:a16="http://schemas.microsoft.com/office/drawing/2014/main" id="{9E37D567-3A95-F776-5296-A3FF5A7EC3E7}"/>
                </a:ext>
              </a:extLst>
            </p:cNvPr>
            <p:cNvSpPr txBox="1"/>
            <p:nvPr/>
          </p:nvSpPr>
          <p:spPr>
            <a:xfrm>
              <a:off x="5793598" y="2082305"/>
              <a:ext cx="4221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 err="1"/>
                <a:t>250M</a:t>
              </a:r>
              <a:endParaRPr lang="zh-CN" altLang="en-US" sz="600" dirty="0"/>
            </a:p>
          </p:txBody>
        </p:sp>
      </p:grpSp>
      <p:grpSp>
        <p:nvGrpSpPr>
          <p:cNvPr id="233" name="组合 232">
            <a:extLst>
              <a:ext uri="{FF2B5EF4-FFF2-40B4-BE49-F238E27FC236}">
                <a16:creationId xmlns:a16="http://schemas.microsoft.com/office/drawing/2014/main" id="{A709C4D6-666B-DA53-B167-07DEB95F366B}"/>
              </a:ext>
            </a:extLst>
          </p:cNvPr>
          <p:cNvGrpSpPr/>
          <p:nvPr/>
        </p:nvGrpSpPr>
        <p:grpSpPr>
          <a:xfrm>
            <a:off x="5890017" y="5740783"/>
            <a:ext cx="6293681" cy="2078435"/>
            <a:chOff x="5890017" y="1290423"/>
            <a:chExt cx="6293681" cy="2078435"/>
          </a:xfrm>
        </p:grpSpPr>
        <p:sp>
          <p:nvSpPr>
            <p:cNvPr id="234" name="文本框 233">
              <a:extLst>
                <a:ext uri="{FF2B5EF4-FFF2-40B4-BE49-F238E27FC236}">
                  <a16:creationId xmlns:a16="http://schemas.microsoft.com/office/drawing/2014/main" id="{B678138D-83D8-A8EA-615C-591C686466FE}"/>
                </a:ext>
              </a:extLst>
            </p:cNvPr>
            <p:cNvSpPr txBox="1"/>
            <p:nvPr/>
          </p:nvSpPr>
          <p:spPr>
            <a:xfrm rot="3701365">
              <a:off x="9059545" y="2768148"/>
              <a:ext cx="92583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宋体" panose="02010600030101010101" pitchFamily="2" charset="-122"/>
                  <a:ea typeface="宋体" panose="02010600030101010101" pitchFamily="2" charset="-122"/>
                </a:rPr>
                <a:t>仰光中路</a:t>
              </a:r>
            </a:p>
          </p:txBody>
        </p:sp>
        <p:sp>
          <p:nvSpPr>
            <p:cNvPr id="235" name="文本框 234">
              <a:extLst>
                <a:ext uri="{FF2B5EF4-FFF2-40B4-BE49-F238E27FC236}">
                  <a16:creationId xmlns:a16="http://schemas.microsoft.com/office/drawing/2014/main" id="{AA1E8DF9-1153-69A6-89C7-FA45D47A2538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 rot="20335184">
              <a:off x="10610803" y="2679891"/>
              <a:ext cx="1572895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宋体" panose="02010600030101010101" pitchFamily="2" charset="-122"/>
                  <a:ea typeface="宋体" panose="02010600030101010101" pitchFamily="2" charset="-122"/>
                </a:rPr>
                <a:t>东盟南路</a:t>
              </a:r>
            </a:p>
          </p:txBody>
        </p:sp>
        <p:sp>
          <p:nvSpPr>
            <p:cNvPr id="236" name="文本框 235">
              <a:extLst>
                <a:ext uri="{FF2B5EF4-FFF2-40B4-BE49-F238E27FC236}">
                  <a16:creationId xmlns:a16="http://schemas.microsoft.com/office/drawing/2014/main" id="{700BC63A-A047-ECBB-F572-6C2DA7DCE27E}"/>
                </a:ext>
              </a:extLst>
            </p:cNvPr>
            <p:cNvSpPr txBox="1"/>
            <p:nvPr/>
          </p:nvSpPr>
          <p:spPr>
            <a:xfrm rot="17386646">
              <a:off x="6931490" y="2021303"/>
              <a:ext cx="13925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宋体" panose="02010600030101010101" pitchFamily="2" charset="-122"/>
                  <a:ea typeface="宋体" panose="02010600030101010101" pitchFamily="2" charset="-122"/>
                </a:rPr>
                <a:t>吉隆坡南路</a:t>
              </a:r>
            </a:p>
          </p:txBody>
        </p:sp>
        <p:sp>
          <p:nvSpPr>
            <p:cNvPr id="237" name="文本框 236">
              <a:extLst>
                <a:ext uri="{FF2B5EF4-FFF2-40B4-BE49-F238E27FC236}">
                  <a16:creationId xmlns:a16="http://schemas.microsoft.com/office/drawing/2014/main" id="{D7C78716-1DED-1EB5-6DB8-6D093E233D85}"/>
                </a:ext>
              </a:extLst>
            </p:cNvPr>
            <p:cNvSpPr txBox="1"/>
            <p:nvPr/>
          </p:nvSpPr>
          <p:spPr>
            <a:xfrm rot="17674649">
              <a:off x="5332224" y="1883321"/>
              <a:ext cx="13925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宋体" panose="02010600030101010101" pitchFamily="2" charset="-122"/>
                  <a:ea typeface="宋体" panose="02010600030101010101" pitchFamily="2" charset="-122"/>
                </a:rPr>
                <a:t>沈海高速</a:t>
              </a:r>
            </a:p>
          </p:txBody>
        </p:sp>
        <p:sp>
          <p:nvSpPr>
            <p:cNvPr id="238" name="文本框 237">
              <a:extLst>
                <a:ext uri="{FF2B5EF4-FFF2-40B4-BE49-F238E27FC236}">
                  <a16:creationId xmlns:a16="http://schemas.microsoft.com/office/drawing/2014/main" id="{7423CCFA-60FA-A31A-B8A9-5BF4D75F4076}"/>
                </a:ext>
              </a:extLst>
            </p:cNvPr>
            <p:cNvSpPr txBox="1"/>
            <p:nvPr/>
          </p:nvSpPr>
          <p:spPr>
            <a:xfrm rot="4177430">
              <a:off x="10656524" y="1615543"/>
              <a:ext cx="92583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宋体" panose="02010600030101010101" pitchFamily="2" charset="-122"/>
                  <a:ea typeface="宋体" panose="02010600030101010101" pitchFamily="2" charset="-122"/>
                </a:rPr>
                <a:t>文莱北路</a:t>
              </a:r>
            </a:p>
          </p:txBody>
        </p:sp>
      </p:grpSp>
      <p:pic>
        <p:nvPicPr>
          <p:cNvPr id="239" name="图片 238">
            <a:extLst>
              <a:ext uri="{FF2B5EF4-FFF2-40B4-BE49-F238E27FC236}">
                <a16:creationId xmlns:a16="http://schemas.microsoft.com/office/drawing/2014/main" id="{6D14B01D-4703-3CF5-E28E-8B7C2B70E901}"/>
              </a:ext>
            </a:extLst>
          </p:cNvPr>
          <p:cNvPicPr>
            <a:picLocks noChangeAspect="1"/>
          </p:cNvPicPr>
          <p:nvPr/>
        </p:nvPicPr>
        <p:blipFill>
          <a:blip r:embed="rId4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3957" y="2897291"/>
            <a:ext cx="255389" cy="262438"/>
          </a:xfrm>
          <a:prstGeom prst="rect">
            <a:avLst/>
          </a:prstGeom>
        </p:spPr>
      </p:pic>
      <p:pic>
        <p:nvPicPr>
          <p:cNvPr id="240" name="图片 239">
            <a:extLst>
              <a:ext uri="{FF2B5EF4-FFF2-40B4-BE49-F238E27FC236}">
                <a16:creationId xmlns:a16="http://schemas.microsoft.com/office/drawing/2014/main" id="{C02EEB6D-7AAF-5671-0737-0B0BCBA4B5C3}"/>
              </a:ext>
            </a:extLst>
          </p:cNvPr>
          <p:cNvPicPr>
            <a:picLocks noChangeAspect="1"/>
          </p:cNvPicPr>
          <p:nvPr/>
        </p:nvPicPr>
        <p:blipFill>
          <a:blip r:embed="rId4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5043" y="7417048"/>
            <a:ext cx="255389" cy="262438"/>
          </a:xfrm>
          <a:prstGeom prst="rect">
            <a:avLst/>
          </a:prstGeom>
        </p:spPr>
      </p:pic>
      <p:sp>
        <p:nvSpPr>
          <p:cNvPr id="243" name="矩形 242">
            <a:extLst>
              <a:ext uri="{FF2B5EF4-FFF2-40B4-BE49-F238E27FC236}">
                <a16:creationId xmlns:a16="http://schemas.microsoft.com/office/drawing/2014/main" id="{5EECC00C-340F-2838-7F05-4F9635FB7D0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027804" y="4462557"/>
            <a:ext cx="563245" cy="78354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44" name="文本框 243">
            <a:extLst>
              <a:ext uri="{FF2B5EF4-FFF2-40B4-BE49-F238E27FC236}">
                <a16:creationId xmlns:a16="http://schemas.microsoft.com/office/drawing/2014/main" id="{52AA2E6C-8198-6782-F66C-457EFB8F6245}"/>
              </a:ext>
            </a:extLst>
          </p:cNvPr>
          <p:cNvSpPr txBox="1"/>
          <p:nvPr/>
        </p:nvSpPr>
        <p:spPr>
          <a:xfrm>
            <a:off x="4078128" y="8689968"/>
            <a:ext cx="547688" cy="60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</a:p>
        </p:txBody>
      </p:sp>
      <p:sp>
        <p:nvSpPr>
          <p:cNvPr id="245" name="文本框 244">
            <a:extLst>
              <a:ext uri="{FF2B5EF4-FFF2-40B4-BE49-F238E27FC236}">
                <a16:creationId xmlns:a16="http://schemas.microsoft.com/office/drawing/2014/main" id="{21B71D59-F179-ABB6-3F31-3FAA203C9017}"/>
              </a:ext>
            </a:extLst>
          </p:cNvPr>
          <p:cNvSpPr txBox="1"/>
          <p:nvPr/>
        </p:nvSpPr>
        <p:spPr>
          <a:xfrm>
            <a:off x="8497106" y="2396237"/>
            <a:ext cx="7810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/>
              <a:t>M2</a:t>
            </a:r>
            <a:endParaRPr lang="en-US" altLang="zh-CN" sz="1200" dirty="0"/>
          </a:p>
        </p:txBody>
      </p:sp>
      <p:sp>
        <p:nvSpPr>
          <p:cNvPr id="246" name="文本框 245">
            <a:extLst>
              <a:ext uri="{FF2B5EF4-FFF2-40B4-BE49-F238E27FC236}">
                <a16:creationId xmlns:a16="http://schemas.microsoft.com/office/drawing/2014/main" id="{BDD15C41-E39B-5A63-FF7A-199F26752D22}"/>
              </a:ext>
            </a:extLst>
          </p:cNvPr>
          <p:cNvSpPr txBox="1"/>
          <p:nvPr/>
        </p:nvSpPr>
        <p:spPr>
          <a:xfrm>
            <a:off x="9892508" y="1956111"/>
            <a:ext cx="7810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</a:rPr>
              <a:t>M2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7" name="文本框 246">
            <a:extLst>
              <a:ext uri="{FF2B5EF4-FFF2-40B4-BE49-F238E27FC236}">
                <a16:creationId xmlns:a16="http://schemas.microsoft.com/office/drawing/2014/main" id="{D88BA554-17D1-6885-B0AC-ED3B1A0C4CCD}"/>
              </a:ext>
            </a:extLst>
          </p:cNvPr>
          <p:cNvSpPr txBox="1"/>
          <p:nvPr/>
        </p:nvSpPr>
        <p:spPr>
          <a:xfrm>
            <a:off x="8763478" y="2117401"/>
            <a:ext cx="4292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</a:rPr>
              <a:t>G2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9" name="文本框 248">
            <a:extLst>
              <a:ext uri="{FF2B5EF4-FFF2-40B4-BE49-F238E27FC236}">
                <a16:creationId xmlns:a16="http://schemas.microsoft.com/office/drawing/2014/main" id="{563E4607-1657-2487-92DE-AB9CE604B9C3}"/>
              </a:ext>
            </a:extLst>
          </p:cNvPr>
          <p:cNvSpPr txBox="1"/>
          <p:nvPr/>
        </p:nvSpPr>
        <p:spPr>
          <a:xfrm>
            <a:off x="5953603" y="3407721"/>
            <a:ext cx="4292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</a:rPr>
              <a:t>G2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0" name="文本框 249">
            <a:extLst>
              <a:ext uri="{FF2B5EF4-FFF2-40B4-BE49-F238E27FC236}">
                <a16:creationId xmlns:a16="http://schemas.microsoft.com/office/drawing/2014/main" id="{8426E589-514D-04B0-AC76-4702EAC643EC}"/>
              </a:ext>
            </a:extLst>
          </p:cNvPr>
          <p:cNvSpPr txBox="1"/>
          <p:nvPr/>
        </p:nvSpPr>
        <p:spPr>
          <a:xfrm>
            <a:off x="8792393" y="3030116"/>
            <a:ext cx="521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</a:rPr>
              <a:t>U12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1" name="文本框 250">
            <a:extLst>
              <a:ext uri="{FF2B5EF4-FFF2-40B4-BE49-F238E27FC236}">
                <a16:creationId xmlns:a16="http://schemas.microsoft.com/office/drawing/2014/main" id="{561CB4FA-6F05-C706-A7C1-3024F0ECFAB6}"/>
              </a:ext>
            </a:extLst>
          </p:cNvPr>
          <p:cNvSpPr txBox="1"/>
          <p:nvPr/>
        </p:nvSpPr>
        <p:spPr>
          <a:xfrm>
            <a:off x="8721760" y="7541304"/>
            <a:ext cx="521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1303</a:t>
            </a:r>
          </a:p>
        </p:txBody>
      </p:sp>
      <p:sp>
        <p:nvSpPr>
          <p:cNvPr id="252" name="文本框 251">
            <a:extLst>
              <a:ext uri="{FF2B5EF4-FFF2-40B4-BE49-F238E27FC236}">
                <a16:creationId xmlns:a16="http://schemas.microsoft.com/office/drawing/2014/main" id="{0B2A8E67-7597-760C-F76F-5952C35B55D0}"/>
              </a:ext>
            </a:extLst>
          </p:cNvPr>
          <p:cNvSpPr txBox="1"/>
          <p:nvPr/>
        </p:nvSpPr>
        <p:spPr>
          <a:xfrm>
            <a:off x="9682985" y="6013209"/>
            <a:ext cx="7810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100102</a:t>
            </a:r>
          </a:p>
        </p:txBody>
      </p:sp>
      <p:sp>
        <p:nvSpPr>
          <p:cNvPr id="253" name="文本框 252">
            <a:extLst>
              <a:ext uri="{FF2B5EF4-FFF2-40B4-BE49-F238E27FC236}">
                <a16:creationId xmlns:a16="http://schemas.microsoft.com/office/drawing/2014/main" id="{DF3E9FF8-F04C-A4B9-C6C9-407BA90855BB}"/>
              </a:ext>
            </a:extLst>
          </p:cNvPr>
          <p:cNvSpPr txBox="1"/>
          <p:nvPr/>
        </p:nvSpPr>
        <p:spPr>
          <a:xfrm>
            <a:off x="8396272" y="6880744"/>
            <a:ext cx="7810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1303</a:t>
            </a:r>
          </a:p>
        </p:txBody>
      </p:sp>
      <p:sp>
        <p:nvSpPr>
          <p:cNvPr id="254" name="文本框 253">
            <a:extLst>
              <a:ext uri="{FF2B5EF4-FFF2-40B4-BE49-F238E27FC236}">
                <a16:creationId xmlns:a16="http://schemas.microsoft.com/office/drawing/2014/main" id="{15540CE3-F1E2-5157-B379-59421BD351B2}"/>
              </a:ext>
            </a:extLst>
          </p:cNvPr>
          <p:cNvSpPr txBox="1"/>
          <p:nvPr/>
        </p:nvSpPr>
        <p:spPr>
          <a:xfrm>
            <a:off x="8595197" y="7240485"/>
            <a:ext cx="7810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1402</a:t>
            </a:r>
          </a:p>
        </p:txBody>
      </p:sp>
      <p:sp>
        <p:nvSpPr>
          <p:cNvPr id="255" name="文本框 254">
            <a:extLst>
              <a:ext uri="{FF2B5EF4-FFF2-40B4-BE49-F238E27FC236}">
                <a16:creationId xmlns:a16="http://schemas.microsoft.com/office/drawing/2014/main" id="{DE694F09-73FF-4267-155B-AC61B92A93AA}"/>
              </a:ext>
            </a:extLst>
          </p:cNvPr>
          <p:cNvSpPr txBox="1"/>
          <p:nvPr/>
        </p:nvSpPr>
        <p:spPr>
          <a:xfrm>
            <a:off x="7760489" y="7540485"/>
            <a:ext cx="77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100102</a:t>
            </a:r>
          </a:p>
        </p:txBody>
      </p:sp>
      <p:sp>
        <p:nvSpPr>
          <p:cNvPr id="256" name="文本框 255">
            <a:extLst>
              <a:ext uri="{FF2B5EF4-FFF2-40B4-BE49-F238E27FC236}">
                <a16:creationId xmlns:a16="http://schemas.microsoft.com/office/drawing/2014/main" id="{4F03BC16-EE91-3BF5-E502-3ABB28D9001E}"/>
              </a:ext>
            </a:extLst>
          </p:cNvPr>
          <p:cNvSpPr txBox="1"/>
          <p:nvPr/>
        </p:nvSpPr>
        <p:spPr>
          <a:xfrm>
            <a:off x="6628611" y="6670780"/>
            <a:ext cx="7810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1402</a:t>
            </a:r>
          </a:p>
        </p:txBody>
      </p:sp>
      <p:sp>
        <p:nvSpPr>
          <p:cNvPr id="257" name="矩形 256">
            <a:extLst>
              <a:ext uri="{FF2B5EF4-FFF2-40B4-BE49-F238E27FC236}">
                <a16:creationId xmlns:a16="http://schemas.microsoft.com/office/drawing/2014/main" id="{43FFD0C8-0599-7D05-D27A-042B05DCC6D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028440" y="4460842"/>
            <a:ext cx="8531860" cy="78354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110CEF76-B8D4-4794-BB31-05DE502F426C}"/>
              </a:ext>
            </a:extLst>
          </p:cNvPr>
          <p:cNvSpPr txBox="1"/>
          <p:nvPr/>
        </p:nvSpPr>
        <p:spPr>
          <a:xfrm>
            <a:off x="8993071" y="7202951"/>
            <a:ext cx="7810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1303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M4Y2M0Zjg4ODRjMTVmM2YwMjlkYzJkMzMyYTBhO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zh-CN" altLang="en-US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434</Words>
  <Application>Microsoft Office PowerPoint</Application>
  <PresentationFormat>A3 纸张(297x420 毫米)</PresentationFormat>
  <Paragraphs>81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等线</vt:lpstr>
      <vt:lpstr>经典特宋简</vt:lpstr>
      <vt:lpstr>宋体</vt:lpstr>
      <vt:lpstr>微软雅黑</vt:lpstr>
      <vt:lpstr>Arial</vt:lpstr>
      <vt:lpstr>Calibri</vt:lpstr>
      <vt:lpstr>Times New Roman</vt:lpstr>
      <vt:lpstr>Wingdings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DELL</dc:creator>
  <cp:lastModifiedBy>泽松 李</cp:lastModifiedBy>
  <cp:revision>196</cp:revision>
  <cp:lastPrinted>2023-09-14T14:35:00Z</cp:lastPrinted>
  <dcterms:created xsi:type="dcterms:W3CDTF">2019-06-19T02:08:00Z</dcterms:created>
  <dcterms:modified xsi:type="dcterms:W3CDTF">2024-06-21T02:47:09Z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44C75FDB8BCF41B789F1CD50A8AF1E63_13</vt:lpwstr>
  </property>
</Properties>
</file>